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598690-4295-4D2B-9BAF-4DCCF9CF716F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90604-9C3D-49BC-A8BB-DDB8A67F1A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0604-9C3D-49BC-A8BB-DDB8A67F1AA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teach your students</a:t>
            </a:r>
            <a:r>
              <a:rPr lang="en-US" baseline="0" dirty="0" smtClean="0"/>
              <a:t> a song to remember the irregular “</a:t>
            </a:r>
            <a:r>
              <a:rPr lang="en-US" baseline="0" dirty="0" err="1" smtClean="0"/>
              <a:t>tú</a:t>
            </a:r>
            <a:r>
              <a:rPr lang="en-US" baseline="0" dirty="0" smtClean="0"/>
              <a:t>” commands.  Using the order listed above (“Di, </a:t>
            </a:r>
            <a:r>
              <a:rPr lang="en-US" baseline="0" dirty="0" err="1" smtClean="0"/>
              <a:t>Haz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Pon</a:t>
            </a:r>
            <a:r>
              <a:rPr lang="en-US" baseline="0" dirty="0" smtClean="0"/>
              <a:t>, Sal . . . </a:t>
            </a:r>
            <a:r>
              <a:rPr lang="en-US" baseline="0" dirty="0" err="1" smtClean="0"/>
              <a:t>Sé</a:t>
            </a:r>
            <a:r>
              <a:rPr lang="en-US" baseline="0" dirty="0" smtClean="0"/>
              <a:t>, Ten, </a:t>
            </a:r>
            <a:r>
              <a:rPr lang="en-US" baseline="0" dirty="0" err="1" smtClean="0"/>
              <a:t>Ve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Ven</a:t>
            </a:r>
            <a:r>
              <a:rPr lang="en-US" baseline="0" dirty="0" smtClean="0"/>
              <a:t>”), sing to the tune a grandfather clock makes.  Listen to first 8 notes played here: http://www.freesound.org/people/joedeshon/sounds/163370/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50862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50862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50862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See if students can draw a line to match the</a:t>
            </a:r>
            <a:r>
              <a:rPr lang="en-US" baseline="0" dirty="0" smtClean="0"/>
              <a:t> words to the pictures.  Ask students to share which of these items they would bring on the trip.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</a:t>
            </a:r>
            <a:r>
              <a:rPr lang="en-US" baseline="0" dirty="0" smtClean="0"/>
              <a:t> one student play the part of Isabel, and have another student respond to her questions. You could also use other verbs, such as </a:t>
            </a:r>
            <a:r>
              <a:rPr lang="en-US" baseline="0" dirty="0" err="1" smtClean="0"/>
              <a:t>empacar</a:t>
            </a:r>
            <a:r>
              <a:rPr lang="en-US" baseline="0" dirty="0" smtClean="0"/>
              <a:t> (¿</a:t>
            </a:r>
            <a:r>
              <a:rPr lang="en-US" baseline="0" dirty="0" err="1" smtClean="0"/>
              <a:t>Empaco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maleta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mañana</a:t>
            </a:r>
            <a:r>
              <a:rPr lang="en-US" baseline="0" dirty="0" smtClean="0"/>
              <a:t>?) or </a:t>
            </a:r>
            <a:r>
              <a:rPr lang="en-US" baseline="0" dirty="0" err="1" smtClean="0"/>
              <a:t>comprar</a:t>
            </a:r>
            <a:r>
              <a:rPr lang="en-US" baseline="0" dirty="0" smtClean="0"/>
              <a:t> (¿</a:t>
            </a:r>
            <a:r>
              <a:rPr lang="en-US" baseline="0" dirty="0" err="1" smtClean="0"/>
              <a:t>Compro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cepillo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el </a:t>
            </a:r>
            <a:r>
              <a:rPr lang="en-US" baseline="0" dirty="0" err="1" smtClean="0"/>
              <a:t>viaje</a:t>
            </a:r>
            <a:r>
              <a:rPr lang="en-US" baseline="0" dirty="0" smtClean="0"/>
              <a:t>?)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195375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use this slide to</a:t>
            </a:r>
            <a:r>
              <a:rPr lang="en-US" baseline="0" dirty="0" smtClean="0"/>
              <a:t> consider possible locations for your trip.  Have the students guess where these places are found.  Here are the answers:</a:t>
            </a:r>
          </a:p>
          <a:p>
            <a:r>
              <a:rPr lang="en-US" baseline="0" dirty="0" smtClean="0"/>
              <a:t>A. La Alhambra (Patio de los Leones) in Granada, Spain; B. Tikal (Mayan ruins), Guatemala; C. Machu Picchu in Peru; D. El </a:t>
            </a:r>
            <a:r>
              <a:rPr lang="en-US" baseline="0" dirty="0" err="1" smtClean="0"/>
              <a:t>Alcázar</a:t>
            </a:r>
            <a:r>
              <a:rPr lang="en-US" baseline="0" dirty="0" smtClean="0"/>
              <a:t> de Segovia, Spain; E. El </a:t>
            </a:r>
            <a:r>
              <a:rPr lang="en-US" baseline="0" dirty="0" err="1" smtClean="0"/>
              <a:t>Yunque</a:t>
            </a:r>
            <a:r>
              <a:rPr lang="en-US" baseline="0" dirty="0" smtClean="0"/>
              <a:t> (a rainforest) in Puerto Rico.  You could have students vote on where to go, or just ask students to share their preference and tell why they want to go there.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to show students where the Guatemala, Spain, Peru, and Puerto Rico are located.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clothing vocabulary</a:t>
            </a:r>
            <a:r>
              <a:rPr lang="en-US" baseline="0" dirty="0" smtClean="0"/>
              <a:t> with students.  You could play “</a:t>
            </a:r>
            <a:r>
              <a:rPr lang="en-US" baseline="0" dirty="0" err="1" smtClean="0"/>
              <a:t>matamoscas</a:t>
            </a:r>
            <a:r>
              <a:rPr lang="en-US" baseline="0" dirty="0" smtClean="0"/>
              <a:t>.” One student names an article of clothing, and two other students see who can point to the correct picture first.  They could each use a different white board tool.  Or you could have all students play at the same time for a quick review.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Discuss what clothing you would need to pack depending on your destination.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50862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C418E-2E4A-4F66-8A5D-789B8247AAD9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3832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-head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0"/>
            <a:ext cx="9143244" cy="73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48771"/>
            <a:ext cx="7086249" cy="48623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60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DDA66-8F3C-4B1D-BDDA-6CA4908EE7F2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D84A2-EAB3-497C-B50F-8206A43B3A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://www.terra.com.pe/buenas-noticias/noticias/acc506/restaurante-peruano-puro-sabor-es-recomendado-eeuu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8.jpeg"/><Relationship Id="rId5" Type="http://schemas.openxmlformats.org/officeDocument/2006/relationships/hyperlink" Target="http://www.google.com/url?sa=i&amp;rct=j&amp;q=restaurante+peruano+pictures&amp;source=images&amp;cd=&amp;cad=rja&amp;docid=4ZF01x2vhL0NVM&amp;tbnid=ex0oXumopyEcyM:&amp;ved=0CAUQjRw&amp;url=http://www.terra.com.pe/buenas-noticias/noticias/acc506/restaurante-peruano-puro-sabor-es-recomendado-eeuu.html&amp;ei=gGM_UdLWOIOsyAGE44HIBQ&amp;bvm=bv.43287494,d.aWc&amp;psig=AFQjCNGH8XpgV9OuKvx7gZRL5Uvpc9tOFQ&amp;ust=1363194953210432" TargetMode="External"/><Relationship Id="rId4" Type="http://schemas.openxmlformats.org/officeDocument/2006/relationships/hyperlink" Target="http://commons.wikimedia.org/wiki/File:Tikal_mayan_ruins_2009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limitstogrowth.org/articles/2011/05/28/diverse-non-assimilation-in-new-york-city/" TargetMode="External"/><Relationship Id="rId5" Type="http://schemas.openxmlformats.org/officeDocument/2006/relationships/image" Target="../media/image40.jpeg"/><Relationship Id="rId4" Type="http://schemas.openxmlformats.org/officeDocument/2006/relationships/hyperlink" Target="http://www.google.com/url?sa=i&amp;rct=j&amp;q=kids+study+spanish+pictures&amp;source=images&amp;cd=&amp;cad=rja&amp;docid=3oSFNZ1fPIn7ZM&amp;tbnid=fi2ZhE8_y7xiKM:&amp;ved=0CAUQjRw&amp;url=http://www.limitstogrowth.org/articles/2011/05/28/diverse-non-assimilation-in-new-york-city/&amp;ei=vWg_UdvFBonQygG4_oD4Dg&amp;bvm=bv.43287494,d.aWc&amp;psig=AFQjCNE8y6hd_3UTLwAT-QmnVbr9nrukIg&amp;ust=1363196468364895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culturaespanola.wordpress.com/2010/10/15/chocolate-con-churros/" TargetMode="External"/><Relationship Id="rId5" Type="http://schemas.openxmlformats.org/officeDocument/2006/relationships/image" Target="../media/image42.jpeg"/><Relationship Id="rId4" Type="http://schemas.openxmlformats.org/officeDocument/2006/relationships/hyperlink" Target="http://guias-viajar.com/madrid/capital/chocolateria-san-gines-chocolate-con-churros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by.edu/~bknelson/SLC/command_forms.php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://www.youtube.com/watch?v=SO71m6dpuHE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Relationship Id="rId9" Type="http://schemas.openxmlformats.org/officeDocument/2006/relationships/hyperlink" Target="http://school.discoveryeducation.com/clipart/clip/sunscrn.html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9.jpe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8.jpeg"/><Relationship Id="rId11" Type="http://schemas.openxmlformats.org/officeDocument/2006/relationships/image" Target="../media/image56.png"/><Relationship Id="rId5" Type="http://schemas.openxmlformats.org/officeDocument/2006/relationships/image" Target="../media/image51.png"/><Relationship Id="rId10" Type="http://schemas.openxmlformats.org/officeDocument/2006/relationships/image" Target="../media/image55.jpeg"/><Relationship Id="rId4" Type="http://schemas.openxmlformats.org/officeDocument/2006/relationships/image" Target="../media/image50.jpeg"/><Relationship Id="rId9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estsingletravel.com/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commons.wikimedia.org/wiki/File:Tikal_mayan_ruins_2009.jpg" TargetMode="External"/><Relationship Id="rId5" Type="http://schemas.openxmlformats.org/officeDocument/2006/relationships/image" Target="../media/image5.jpeg"/><Relationship Id="rId10" Type="http://schemas.openxmlformats.org/officeDocument/2006/relationships/hyperlink" Target="http://opentravel.com/blogs/15-amazing-castles-from-around-the-globe/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png"/><Relationship Id="rId18" Type="http://schemas.openxmlformats.org/officeDocument/2006/relationships/image" Target="../media/image26.jpe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4.png"/><Relationship Id="rId20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5" Type="http://schemas.openxmlformats.org/officeDocument/2006/relationships/image" Target="../media/image13.jpe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33.png"/><Relationship Id="rId18" Type="http://schemas.openxmlformats.org/officeDocument/2006/relationships/image" Target="../media/image14.png"/><Relationship Id="rId3" Type="http://schemas.openxmlformats.org/officeDocument/2006/relationships/image" Target="../media/image23.png"/><Relationship Id="rId21" Type="http://schemas.openxmlformats.org/officeDocument/2006/relationships/image" Target="../media/image31.png"/><Relationship Id="rId7" Type="http://schemas.openxmlformats.org/officeDocument/2006/relationships/image" Target="../media/image12.jpeg"/><Relationship Id="rId12" Type="http://schemas.openxmlformats.org/officeDocument/2006/relationships/image" Target="../media/image11.png"/><Relationship Id="rId17" Type="http://schemas.openxmlformats.org/officeDocument/2006/relationships/image" Target="../media/image30.png"/><Relationship Id="rId25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2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21.png"/><Relationship Id="rId24" Type="http://schemas.openxmlformats.org/officeDocument/2006/relationships/image" Target="../media/image15.jpeg"/><Relationship Id="rId5" Type="http://schemas.openxmlformats.org/officeDocument/2006/relationships/image" Target="../media/image17.png"/><Relationship Id="rId15" Type="http://schemas.openxmlformats.org/officeDocument/2006/relationships/image" Target="../media/image32.png"/><Relationship Id="rId23" Type="http://schemas.openxmlformats.org/officeDocument/2006/relationships/image" Target="../media/image20.jpeg"/><Relationship Id="rId10" Type="http://schemas.openxmlformats.org/officeDocument/2006/relationships/image" Target="../media/image13.jpeg"/><Relationship Id="rId19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openxmlformats.org/officeDocument/2006/relationships/image" Target="../media/image26.jpeg"/><Relationship Id="rId14" Type="http://schemas.openxmlformats.org/officeDocument/2006/relationships/image" Target="../media/image29.png"/><Relationship Id="rId22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social.eli.ubc.ca/2011/09/13/eli-fall-travels/suitcase/" TargetMode="External"/><Relationship Id="rId5" Type="http://schemas.openxmlformats.org/officeDocument/2006/relationships/image" Target="../media/image35.jpeg"/><Relationship Id="rId4" Type="http://schemas.openxmlformats.org/officeDocument/2006/relationships/hyperlink" Target="http://www.neoclipart.com/travel-clipart/page,1,5,17208-travel-clipart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hyperlink" Target="http://myspainradio.blogspot.com/2008/05/spain-history.html" TargetMode="External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Angie Oldham Trailer March week 3 modifi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Los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mandatos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informales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7724692"/>
              </p:ext>
            </p:extLst>
          </p:nvPr>
        </p:nvGraphicFramePr>
        <p:xfrm>
          <a:off x="457200" y="2069355"/>
          <a:ext cx="8305800" cy="4735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3200400"/>
                <a:gridCol w="3733800"/>
              </a:tblGrid>
              <a:tr h="45899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 Start</a:t>
                      </a:r>
                      <a:r>
                        <a:rPr lang="en-US" sz="2400" baseline="0" dirty="0" smtClean="0"/>
                        <a:t> with infinitive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2.</a:t>
                      </a:r>
                      <a:r>
                        <a:rPr lang="en-US" sz="2400" baseline="0" dirty="0" smtClean="0"/>
                        <a:t> Memorize the irregular affirmative </a:t>
                      </a:r>
                      <a:r>
                        <a:rPr lang="en-US" sz="2400" baseline="0" dirty="0" err="1" smtClean="0"/>
                        <a:t>tú</a:t>
                      </a:r>
                      <a:r>
                        <a:rPr lang="en-US" sz="2400" baseline="0" dirty="0" smtClean="0"/>
                        <a:t> command form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  Use</a:t>
                      </a:r>
                      <a:r>
                        <a:rPr lang="en-US" sz="2400" baseline="0" dirty="0" smtClean="0"/>
                        <a:t> this form as an affirmative </a:t>
                      </a:r>
                      <a:r>
                        <a:rPr lang="en-US" sz="2400" baseline="0" dirty="0" err="1" smtClean="0"/>
                        <a:t>tú</a:t>
                      </a:r>
                      <a:r>
                        <a:rPr lang="en-US" sz="2400" baseline="0" dirty="0" smtClean="0"/>
                        <a:t> command</a:t>
                      </a:r>
                      <a:endParaRPr lang="en-US" sz="2400" dirty="0"/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rgbClr val="4F81BD"/>
                          </a:solidFill>
                        </a:rPr>
                        <a:t>Decir</a:t>
                      </a:r>
                      <a:endParaRPr lang="en-US" sz="24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ctr"/>
                      <a:r>
                        <a:rPr lang="en-US" sz="2400" dirty="0" err="1" smtClean="0">
                          <a:solidFill>
                            <a:srgbClr val="4F81BD"/>
                          </a:solidFill>
                        </a:rPr>
                        <a:t>Hacer</a:t>
                      </a:r>
                      <a:endParaRPr lang="en-US" sz="24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ctr"/>
                      <a:r>
                        <a:rPr lang="en-US" sz="2400" dirty="0" err="1" smtClean="0">
                          <a:solidFill>
                            <a:srgbClr val="4F81BD"/>
                          </a:solidFill>
                        </a:rPr>
                        <a:t>Poner</a:t>
                      </a:r>
                      <a:endParaRPr lang="en-US" sz="24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Di</a:t>
                      </a:r>
                    </a:p>
                    <a:p>
                      <a:pPr algn="ctr"/>
                      <a:r>
                        <a:rPr lang="en-US" sz="2400" dirty="0" err="1" smtClean="0">
                          <a:solidFill>
                            <a:srgbClr val="00B050"/>
                          </a:solidFill>
                        </a:rPr>
                        <a:t>Haz</a:t>
                      </a:r>
                      <a:endParaRPr lang="en-US" sz="2400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en-US" sz="2400" dirty="0" err="1" smtClean="0">
                          <a:solidFill>
                            <a:srgbClr val="00B050"/>
                          </a:solidFill>
                        </a:rPr>
                        <a:t>Pon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Calibri (Body)"/>
                        </a:rPr>
                        <a:t>Dime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 la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verdad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err="1" smtClean="0">
                          <a:solidFill>
                            <a:srgbClr val="00B050"/>
                          </a:solidFill>
                          <a:latin typeface="Calibri (Body)"/>
                        </a:rPr>
                        <a:t>Haz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 la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tarea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.</a:t>
                      </a:r>
                      <a:endParaRPr lang="en-US" sz="20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l"/>
                      <a:r>
                        <a:rPr lang="en-US" sz="2000" dirty="0" err="1" smtClean="0">
                          <a:solidFill>
                            <a:srgbClr val="00B050"/>
                          </a:solidFill>
                          <a:latin typeface="Calibri (Body)"/>
                          <a:cs typeface="Calibri (Body)"/>
                        </a:rPr>
                        <a:t>Pon</a:t>
                      </a:r>
                      <a:r>
                        <a:rPr lang="en-US" sz="200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tu</a:t>
                      </a:r>
                      <a:r>
                        <a:rPr lang="en-US" sz="200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00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libro</a:t>
                      </a:r>
                      <a:r>
                        <a:rPr lang="en-US" sz="200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en la </a:t>
                      </a:r>
                      <a:r>
                        <a:rPr lang="en-US" sz="200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mochila</a:t>
                      </a:r>
                      <a:r>
                        <a:rPr lang="en-US" sz="200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.</a:t>
                      </a:r>
                      <a:endParaRPr lang="en-US" sz="2000" dirty="0">
                        <a:solidFill>
                          <a:srgbClr val="4F81BD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rgbClr val="4F81BD"/>
                          </a:solidFill>
                        </a:rPr>
                        <a:t>Salir</a:t>
                      </a:r>
                      <a:endParaRPr lang="en-US" sz="24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rgbClr val="4F81BD"/>
                          </a:solidFill>
                        </a:rPr>
                        <a:t>Ser</a:t>
                      </a:r>
                    </a:p>
                    <a:p>
                      <a:pPr algn="ctr"/>
                      <a:r>
                        <a:rPr lang="en-US" sz="2400" dirty="0" err="1" smtClean="0">
                          <a:solidFill>
                            <a:srgbClr val="4F81BD"/>
                          </a:solidFill>
                        </a:rPr>
                        <a:t>Tener</a:t>
                      </a:r>
                      <a:endParaRPr lang="en-US" sz="24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Sal</a:t>
                      </a:r>
                    </a:p>
                    <a:p>
                      <a:pPr algn="ctr"/>
                      <a:r>
                        <a:rPr lang="en-US" sz="2400" dirty="0" err="1" smtClean="0">
                          <a:solidFill>
                            <a:srgbClr val="00B050"/>
                          </a:solidFill>
                        </a:rPr>
                        <a:t>Sé</a:t>
                      </a:r>
                      <a:endParaRPr lang="en-US" sz="2400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Ten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¡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Calibri (Body)"/>
                          <a:cs typeface="Calibri (Body)"/>
                        </a:rPr>
                        <a:t>Sal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de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aquí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ahora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mismo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!</a:t>
                      </a:r>
                    </a:p>
                    <a:p>
                      <a:pPr algn="l"/>
                      <a:r>
                        <a:rPr lang="en-US" sz="2000" baseline="0" dirty="0" err="1" smtClean="0">
                          <a:solidFill>
                            <a:srgbClr val="00B050"/>
                          </a:solidFill>
                          <a:latin typeface="Calibri (Body)"/>
                          <a:cs typeface="Calibri (Body)"/>
                        </a:rPr>
                        <a:t>Sé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un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buen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alumno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,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por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favor.</a:t>
                      </a:r>
                    </a:p>
                    <a:p>
                      <a:pPr algn="l"/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¡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Calibri (Body)"/>
                          <a:cs typeface="Calibri (Body)"/>
                        </a:rPr>
                        <a:t>Ten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cuidado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!</a:t>
                      </a:r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</a:rPr>
                        <a:t>Ir</a:t>
                      </a:r>
                      <a:endParaRPr lang="en-US" sz="2400" baseline="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ctr"/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</a:rPr>
                        <a:t>Venir</a:t>
                      </a:r>
                      <a:endParaRPr lang="en-US" sz="24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rgbClr val="00B050"/>
                          </a:solidFill>
                        </a:rPr>
                        <a:t>Ve</a:t>
                      </a:r>
                      <a:endParaRPr lang="en-US" sz="2400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en-US" sz="2400" dirty="0" err="1" smtClean="0">
                          <a:solidFill>
                            <a:srgbClr val="00B050"/>
                          </a:solidFill>
                        </a:rPr>
                        <a:t>Ven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err="1" smtClean="0">
                          <a:solidFill>
                            <a:srgbClr val="00B050"/>
                          </a:solidFill>
                          <a:latin typeface="Calibri (Body)"/>
                        </a:rPr>
                        <a:t>Ve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 a la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tienda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.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err="1" smtClean="0">
                          <a:solidFill>
                            <a:srgbClr val="00B050"/>
                          </a:solidFill>
                          <a:latin typeface="Calibri (Body)"/>
                        </a:rPr>
                        <a:t>Ven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conmigo</a:t>
                      </a:r>
                      <a:r>
                        <a:rPr lang="en-US" sz="20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.</a:t>
                      </a:r>
                      <a:endParaRPr lang="en-US" sz="20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l"/>
                      <a:endParaRPr lang="en-US" sz="2000" dirty="0">
                        <a:solidFill>
                          <a:srgbClr val="4F81BD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9906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Irregular</a:t>
            </a:r>
            <a:r>
              <a:rPr lang="en-US" sz="4000" b="1" dirty="0" smtClean="0">
                <a:solidFill>
                  <a:schemeClr val="accent1"/>
                </a:solidFill>
              </a:rPr>
              <a:t> affirmative </a:t>
            </a:r>
            <a:r>
              <a:rPr lang="en-US" sz="4000" b="1" dirty="0" err="1" smtClean="0">
                <a:solidFill>
                  <a:schemeClr val="accent1"/>
                </a:solidFill>
              </a:rPr>
              <a:t>tú</a:t>
            </a:r>
            <a:r>
              <a:rPr lang="en-US" sz="4000" b="1" dirty="0" smtClean="0">
                <a:solidFill>
                  <a:schemeClr val="accent1"/>
                </a:solidFill>
              </a:rPr>
              <a:t> commands</a:t>
            </a:r>
            <a:endParaRPr lang="en-US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10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Now you try . . 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914400"/>
            <a:ext cx="708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Tell your classmates to do the following things in preparation for the trip, using irregular </a:t>
            </a:r>
            <a:r>
              <a:rPr lang="en-US" dirty="0" err="1" smtClean="0"/>
              <a:t>tú</a:t>
            </a:r>
            <a:r>
              <a:rPr lang="en-US" dirty="0" smtClean="0"/>
              <a:t> commands.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María</a:t>
            </a:r>
            <a:r>
              <a:rPr lang="en-US" dirty="0" smtClean="0"/>
              <a:t>, _____________________ (</a:t>
            </a:r>
            <a:r>
              <a:rPr lang="en-US" dirty="0" err="1" smtClean="0"/>
              <a:t>hacer</a:t>
            </a:r>
            <a:r>
              <a:rPr lang="en-US" dirty="0" smtClean="0"/>
              <a:t>) la </a:t>
            </a:r>
            <a:r>
              <a:rPr lang="en-US" dirty="0" err="1" smtClean="0"/>
              <a:t>tarea</a:t>
            </a:r>
            <a:r>
              <a:rPr lang="en-US" dirty="0" smtClean="0"/>
              <a:t> antes de </a:t>
            </a:r>
            <a:r>
              <a:rPr lang="en-US" dirty="0" err="1" smtClean="0"/>
              <a:t>salir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Pablo, ___________ (</a:t>
            </a:r>
            <a:r>
              <a:rPr lang="en-US" dirty="0" err="1" smtClean="0"/>
              <a:t>decir</a:t>
            </a:r>
            <a:r>
              <a:rPr lang="en-US" dirty="0" smtClean="0"/>
              <a:t>) la </a:t>
            </a:r>
            <a:r>
              <a:rPr lang="en-US" dirty="0" err="1" smtClean="0"/>
              <a:t>historia</a:t>
            </a:r>
            <a:r>
              <a:rPr lang="en-US" dirty="0" smtClean="0"/>
              <a:t> de </a:t>
            </a:r>
            <a:r>
              <a:rPr lang="en-US" dirty="0" err="1" smtClean="0"/>
              <a:t>España</a:t>
            </a:r>
            <a:r>
              <a:rPr lang="en-US" dirty="0" smtClean="0"/>
              <a:t> (Add “</a:t>
            </a:r>
            <a:r>
              <a:rPr lang="en-US" dirty="0" err="1" smtClean="0"/>
              <a:t>nos</a:t>
            </a:r>
            <a:r>
              <a:rPr lang="en-US" dirty="0" smtClean="0"/>
              <a:t>” to the end of the command) 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Raúl</a:t>
            </a:r>
            <a:r>
              <a:rPr lang="en-US" dirty="0" smtClean="0"/>
              <a:t>, ___________________ (</a:t>
            </a:r>
            <a:r>
              <a:rPr lang="en-US" dirty="0" err="1" smtClean="0"/>
              <a:t>tener</a:t>
            </a:r>
            <a:r>
              <a:rPr lang="en-US" dirty="0" smtClean="0"/>
              <a:t>) </a:t>
            </a:r>
            <a:r>
              <a:rPr lang="en-US" dirty="0" err="1" smtClean="0"/>
              <a:t>cuidado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subes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ruinas</a:t>
            </a:r>
            <a:r>
              <a:rPr lang="en-US" dirty="0" smtClean="0"/>
              <a:t> de Tikal.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Sarita</a:t>
            </a:r>
            <a:r>
              <a:rPr lang="en-US" dirty="0" smtClean="0"/>
              <a:t>, __________________ (</a:t>
            </a:r>
            <a:r>
              <a:rPr lang="en-US" dirty="0" err="1" smtClean="0"/>
              <a:t>poner</a:t>
            </a:r>
            <a:r>
              <a:rPr lang="en-US" dirty="0" smtClean="0"/>
              <a:t>)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sandalias</a:t>
            </a:r>
            <a:r>
              <a:rPr lang="en-US" dirty="0" smtClean="0"/>
              <a:t>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maleta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Jorgito</a:t>
            </a:r>
            <a:r>
              <a:rPr lang="en-US" dirty="0" smtClean="0"/>
              <a:t>, ___________________ (</a:t>
            </a:r>
            <a:r>
              <a:rPr lang="en-US" dirty="0" err="1" smtClean="0"/>
              <a:t>venir</a:t>
            </a:r>
            <a:r>
              <a:rPr lang="en-US" dirty="0" smtClean="0"/>
              <a:t>) </a:t>
            </a:r>
            <a:r>
              <a:rPr lang="en-US" dirty="0" err="1" smtClean="0"/>
              <a:t>conmigo</a:t>
            </a:r>
            <a:r>
              <a:rPr lang="en-US" dirty="0" smtClean="0"/>
              <a:t> a un </a:t>
            </a:r>
            <a:r>
              <a:rPr lang="en-US" dirty="0" err="1" smtClean="0"/>
              <a:t>restaurante</a:t>
            </a:r>
            <a:r>
              <a:rPr lang="en-US" dirty="0" smtClean="0"/>
              <a:t> </a:t>
            </a:r>
            <a:r>
              <a:rPr lang="en-US" dirty="0" err="1" smtClean="0"/>
              <a:t>peruano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grpSp>
        <p:nvGrpSpPr>
          <p:cNvPr id="4" name="Group 28"/>
          <p:cNvGrpSpPr/>
          <p:nvPr/>
        </p:nvGrpSpPr>
        <p:grpSpPr>
          <a:xfrm>
            <a:off x="5638800" y="4947790"/>
            <a:ext cx="3084974" cy="1910210"/>
            <a:chOff x="5028354" y="1066800"/>
            <a:chExt cx="3847652" cy="2450291"/>
          </a:xfrm>
        </p:grpSpPr>
        <p:pic>
          <p:nvPicPr>
            <p:cNvPr id="8" name="Picture 7" descr="tikal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8354" y="1066800"/>
              <a:ext cx="3847652" cy="220979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644008" y="2826199"/>
              <a:ext cx="2195192" cy="6908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hlinkClick r:id="rId4"/>
                </a:rPr>
                <a:t>commons.wikimedia.org</a:t>
              </a:r>
              <a:endParaRPr lang="en-US" sz="1100" dirty="0" smtClean="0"/>
            </a:p>
            <a:p>
              <a:endParaRPr lang="en-US" dirty="0"/>
            </a:p>
          </p:txBody>
        </p:sp>
      </p:grpSp>
      <p:grpSp>
        <p:nvGrpSpPr>
          <p:cNvPr id="5" name="Group 11"/>
          <p:cNvGrpSpPr/>
          <p:nvPr/>
        </p:nvGrpSpPr>
        <p:grpSpPr>
          <a:xfrm>
            <a:off x="152400" y="5181600"/>
            <a:ext cx="2771775" cy="1524000"/>
            <a:chOff x="152400" y="5105400"/>
            <a:chExt cx="2771775" cy="1622395"/>
          </a:xfrm>
        </p:grpSpPr>
        <p:pic>
          <p:nvPicPr>
            <p:cNvPr id="2050" name="Picture 2" descr="http://www.terra.com.pe/addon/img/buenas-noticias/e537balomosaltadopurosabor627p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2400" y="5105400"/>
              <a:ext cx="2771775" cy="1622395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1905000" y="6324600"/>
              <a:ext cx="990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hlinkClick r:id="rId7"/>
                </a:rPr>
                <a:t>www.terra.com.pe</a:t>
              </a:r>
              <a:endParaRPr lang="en-US" sz="800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Los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mandatos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informales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7724692"/>
              </p:ext>
            </p:extLst>
          </p:nvPr>
        </p:nvGraphicFramePr>
        <p:xfrm>
          <a:off x="457200" y="2069355"/>
          <a:ext cx="83058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3200400"/>
                <a:gridCol w="3733800"/>
              </a:tblGrid>
              <a:tr h="45899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Start</a:t>
                      </a:r>
                      <a:r>
                        <a:rPr lang="en-US" sz="2400" baseline="0" dirty="0" smtClean="0"/>
                        <a:t> with infinitive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Conjugate verb  to present tense “</a:t>
                      </a:r>
                      <a:r>
                        <a:rPr lang="en-US" sz="1600" baseline="0" dirty="0" err="1" smtClean="0"/>
                        <a:t>yo</a:t>
                      </a:r>
                      <a:r>
                        <a:rPr lang="en-US" sz="1600" baseline="0" dirty="0" smtClean="0"/>
                        <a:t>” form.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Drop the “o.”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Add opposite ending (“</a:t>
                      </a:r>
                      <a:r>
                        <a:rPr lang="en-US" sz="1600" baseline="0" dirty="0" err="1" smtClean="0"/>
                        <a:t>es</a:t>
                      </a:r>
                      <a:r>
                        <a:rPr lang="en-US" sz="1600" baseline="0" dirty="0" smtClean="0"/>
                        <a:t>” for –</a:t>
                      </a:r>
                      <a:r>
                        <a:rPr lang="en-US" sz="1600" baseline="0" dirty="0" err="1" smtClean="0"/>
                        <a:t>ar</a:t>
                      </a:r>
                      <a:r>
                        <a:rPr lang="en-US" sz="1600" baseline="0" dirty="0" smtClean="0"/>
                        <a:t> verbs &amp; “as” for –</a:t>
                      </a:r>
                      <a:r>
                        <a:rPr lang="en-US" sz="1600" baseline="0" dirty="0" err="1" smtClean="0"/>
                        <a:t>er</a:t>
                      </a:r>
                      <a:r>
                        <a:rPr lang="en-US" sz="1600" baseline="0" dirty="0" smtClean="0"/>
                        <a:t>/-</a:t>
                      </a:r>
                      <a:r>
                        <a:rPr lang="en-US" sz="1600" baseline="0" dirty="0" err="1" smtClean="0"/>
                        <a:t>ir</a:t>
                      </a:r>
                      <a:r>
                        <a:rPr lang="en-US" sz="1600" baseline="0" dirty="0" smtClean="0"/>
                        <a:t> verbs</a:t>
                      </a:r>
                      <a:endParaRPr lang="en-US" sz="16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  Use</a:t>
                      </a:r>
                      <a:r>
                        <a:rPr lang="en-US" sz="2400" baseline="0" dirty="0" smtClean="0"/>
                        <a:t> this form as a negative </a:t>
                      </a:r>
                      <a:r>
                        <a:rPr lang="en-US" sz="2400" baseline="0" dirty="0" err="1" smtClean="0"/>
                        <a:t>tú</a:t>
                      </a:r>
                      <a:r>
                        <a:rPr lang="en-US" sz="2400" baseline="0" dirty="0" smtClean="0"/>
                        <a:t> command</a:t>
                      </a:r>
                      <a:endParaRPr lang="en-US" sz="2400" dirty="0"/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4F81BD"/>
                          </a:solidFill>
                        </a:rPr>
                        <a:t>Comer</a:t>
                      </a:r>
                      <a:endParaRPr lang="en-US" sz="28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Como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Com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Comas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</a:rPr>
                        <a:t>No comas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tantos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dulces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(Don’t eat so many sweets.)</a:t>
                      </a:r>
                      <a:endParaRPr lang="en-US" sz="2400" dirty="0" smtClean="0">
                        <a:solidFill>
                          <a:srgbClr val="4F81BD"/>
                        </a:solidFill>
                      </a:endParaRPr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4F81BD"/>
                          </a:solidFill>
                        </a:rPr>
                        <a:t>Llevar</a:t>
                      </a:r>
                      <a:endParaRPr lang="en-US" sz="28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Llevo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Llev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Lleves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  <a:cs typeface="Calibri (Body)"/>
                        </a:rPr>
                        <a:t>No </a:t>
                      </a:r>
                      <a:r>
                        <a:rPr lang="en-US" sz="2400" baseline="0" dirty="0" err="1" smtClean="0">
                          <a:solidFill>
                            <a:srgbClr val="FF0000"/>
                          </a:solidFill>
                          <a:latin typeface="Calibri (Body)"/>
                          <a:cs typeface="Calibri (Body)"/>
                        </a:rPr>
                        <a:t>lleves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los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pantalones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rojos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. (Don’t wear the red pants.)</a:t>
                      </a:r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4F81BD"/>
                          </a:solidFill>
                        </a:rPr>
                        <a:t>Escribir</a:t>
                      </a:r>
                      <a:endParaRPr lang="en-US" sz="28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Escribo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Escrib</a:t>
                      </a:r>
                      <a:endParaRPr lang="en-US" sz="24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Escribas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Calibri (Body)"/>
                        </a:rPr>
                        <a:t>No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FF0000"/>
                          </a:solidFill>
                          <a:latin typeface="Calibri (Body)"/>
                        </a:rPr>
                        <a:t>e</a:t>
                      </a:r>
                      <a:r>
                        <a:rPr lang="en-US" sz="2400" dirty="0" err="1" smtClean="0">
                          <a:solidFill>
                            <a:srgbClr val="FF0000"/>
                          </a:solidFill>
                          <a:latin typeface="Calibri (Body)"/>
                        </a:rPr>
                        <a:t>scribas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en el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libro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.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(Don’t write in the book.)</a:t>
                      </a:r>
                      <a:endParaRPr lang="en-US" sz="24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l"/>
                      <a:endParaRPr lang="en-US" sz="2400" dirty="0">
                        <a:solidFill>
                          <a:srgbClr val="4F81BD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9906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</a:rPr>
              <a:t>How to form </a:t>
            </a:r>
            <a:r>
              <a:rPr lang="en-US" sz="4000" b="1" dirty="0" smtClean="0">
                <a:solidFill>
                  <a:srgbClr val="FF0000"/>
                </a:solidFill>
              </a:rPr>
              <a:t>negative</a:t>
            </a:r>
            <a:r>
              <a:rPr lang="en-US" sz="4000" b="1" dirty="0" smtClean="0">
                <a:solidFill>
                  <a:schemeClr val="accent1"/>
                </a:solidFill>
              </a:rPr>
              <a:t> </a:t>
            </a:r>
            <a:r>
              <a:rPr lang="en-US" sz="4000" b="1" dirty="0" err="1" smtClean="0">
                <a:solidFill>
                  <a:schemeClr val="accent1"/>
                </a:solidFill>
              </a:rPr>
              <a:t>tú</a:t>
            </a:r>
            <a:r>
              <a:rPr lang="en-US" sz="4000" b="1" dirty="0" smtClean="0">
                <a:solidFill>
                  <a:schemeClr val="accent1"/>
                </a:solidFill>
              </a:rPr>
              <a:t> commands</a:t>
            </a:r>
            <a:endParaRPr lang="en-US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10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Now you try . . 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371600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Tell your classmates NOT to do the following things in preparation for the trip.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María</a:t>
            </a:r>
            <a:r>
              <a:rPr lang="en-US" dirty="0" smtClean="0"/>
              <a:t>, no _____________________ (</a:t>
            </a:r>
            <a:r>
              <a:rPr lang="en-US" dirty="0" err="1" smtClean="0"/>
              <a:t>gastar</a:t>
            </a:r>
            <a:r>
              <a:rPr lang="en-US" dirty="0" smtClean="0"/>
              <a:t>) </a:t>
            </a:r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dinero</a:t>
            </a:r>
            <a:r>
              <a:rPr lang="en-US" dirty="0" smtClean="0"/>
              <a:t> antes del </a:t>
            </a:r>
            <a:r>
              <a:rPr lang="en-US" dirty="0" err="1" smtClean="0"/>
              <a:t>viaje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Pablo, no __________________ (</a:t>
            </a:r>
            <a:r>
              <a:rPr lang="en-US" dirty="0" err="1" smtClean="0"/>
              <a:t>gritar</a:t>
            </a:r>
            <a:r>
              <a:rPr lang="en-US" dirty="0" smtClean="0"/>
              <a:t>) a la </a:t>
            </a:r>
            <a:r>
              <a:rPr lang="en-US" dirty="0" err="1" smtClean="0"/>
              <a:t>maestra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Raúl</a:t>
            </a:r>
            <a:r>
              <a:rPr lang="en-US" dirty="0" smtClean="0"/>
              <a:t>, no ___________________ (</a:t>
            </a:r>
            <a:r>
              <a:rPr lang="en-US" dirty="0" err="1" smtClean="0"/>
              <a:t>pelear</a:t>
            </a:r>
            <a:r>
              <a:rPr lang="en-US" dirty="0" smtClean="0"/>
              <a:t>) con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Sarita</a:t>
            </a:r>
            <a:r>
              <a:rPr lang="en-US" dirty="0" smtClean="0"/>
              <a:t>, no __________________ (</a:t>
            </a:r>
            <a:r>
              <a:rPr lang="en-US" dirty="0" err="1" smtClean="0"/>
              <a:t>dejar</a:t>
            </a:r>
            <a:r>
              <a:rPr lang="en-US" dirty="0" smtClean="0"/>
              <a:t>) de </a:t>
            </a:r>
            <a:r>
              <a:rPr lang="en-US" dirty="0" err="1" smtClean="0"/>
              <a:t>practicar</a:t>
            </a:r>
            <a:r>
              <a:rPr lang="en-US" dirty="0" smtClean="0"/>
              <a:t> el </a:t>
            </a:r>
            <a:r>
              <a:rPr lang="en-US" dirty="0" err="1" smtClean="0"/>
              <a:t>español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días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Jorgito</a:t>
            </a:r>
            <a:r>
              <a:rPr lang="en-US" dirty="0" smtClean="0"/>
              <a:t>, no </a:t>
            </a:r>
            <a:r>
              <a:rPr lang="en-US" dirty="0" err="1" smtClean="0"/>
              <a:t>te</a:t>
            </a:r>
            <a:r>
              <a:rPr lang="en-US" dirty="0" smtClean="0"/>
              <a:t> ________________ (</a:t>
            </a:r>
            <a:r>
              <a:rPr lang="en-US" dirty="0" err="1" smtClean="0"/>
              <a:t>olvidar</a:t>
            </a:r>
            <a:r>
              <a:rPr lang="en-US" dirty="0" smtClean="0"/>
              <a:t>) de </a:t>
            </a:r>
            <a:r>
              <a:rPr lang="en-US" dirty="0" err="1" smtClean="0"/>
              <a:t>llevar</a:t>
            </a:r>
            <a:r>
              <a:rPr lang="en-US" dirty="0" smtClean="0"/>
              <a:t> un </a:t>
            </a:r>
            <a:r>
              <a:rPr lang="en-US" dirty="0" err="1" smtClean="0"/>
              <a:t>traje</a:t>
            </a:r>
            <a:r>
              <a:rPr lang="en-US" dirty="0" smtClean="0"/>
              <a:t> de </a:t>
            </a:r>
            <a:r>
              <a:rPr lang="en-US" dirty="0" err="1" smtClean="0"/>
              <a:t>baño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6" name="Picture 5" descr="piggy b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572000"/>
            <a:ext cx="2152650" cy="1977862"/>
          </a:xfrm>
          <a:prstGeom prst="rect">
            <a:avLst/>
          </a:prstGeom>
        </p:spPr>
      </p:pic>
      <p:grpSp>
        <p:nvGrpSpPr>
          <p:cNvPr id="3" name="Group 8"/>
          <p:cNvGrpSpPr/>
          <p:nvPr/>
        </p:nvGrpSpPr>
        <p:grpSpPr>
          <a:xfrm>
            <a:off x="6553200" y="4572000"/>
            <a:ext cx="2298828" cy="2133600"/>
            <a:chOff x="6553200" y="4572000"/>
            <a:chExt cx="2298828" cy="2133600"/>
          </a:xfrm>
        </p:grpSpPr>
        <p:pic>
          <p:nvPicPr>
            <p:cNvPr id="4098" name="Picture 2" descr="http://www.limitstogrowth.org/WEB-Graphics/KidsHoldingHandsEarthDiversity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53200" y="4572000"/>
              <a:ext cx="2298828" cy="21336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7467600" y="6019800"/>
              <a:ext cx="1143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hlinkClick r:id="rId6"/>
                </a:rPr>
                <a:t>www.limitstogrowth.org</a:t>
              </a:r>
              <a:endParaRPr lang="en-US" sz="800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Los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mandatos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informales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7724692"/>
              </p:ext>
            </p:extLst>
          </p:nvPr>
        </p:nvGraphicFramePr>
        <p:xfrm>
          <a:off x="457200" y="2069355"/>
          <a:ext cx="8305800" cy="4697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3200400"/>
                <a:gridCol w="3733800"/>
              </a:tblGrid>
              <a:tr h="45899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1. Start</a:t>
                      </a:r>
                      <a:r>
                        <a:rPr lang="en-US" sz="2400" baseline="0" dirty="0" smtClean="0"/>
                        <a:t> with infinitive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000" dirty="0" smtClean="0"/>
                        <a:t>2.</a:t>
                      </a:r>
                      <a:r>
                        <a:rPr lang="en-US" sz="2000" baseline="0" dirty="0" smtClean="0"/>
                        <a:t> Memorize the irregular negative </a:t>
                      </a:r>
                      <a:r>
                        <a:rPr lang="en-US" sz="2000" baseline="0" dirty="0" err="1" smtClean="0"/>
                        <a:t>tú</a:t>
                      </a:r>
                      <a:r>
                        <a:rPr lang="en-US" sz="2000" baseline="0" dirty="0" smtClean="0"/>
                        <a:t> command form</a:t>
                      </a:r>
                      <a:endParaRPr lang="en-US" sz="20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600" baseline="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  Use</a:t>
                      </a:r>
                      <a:r>
                        <a:rPr lang="en-US" sz="2400" baseline="0" dirty="0" smtClean="0"/>
                        <a:t> this form as a negative </a:t>
                      </a:r>
                      <a:r>
                        <a:rPr lang="en-US" sz="2400" baseline="0" dirty="0" err="1" smtClean="0"/>
                        <a:t>tú</a:t>
                      </a:r>
                      <a:r>
                        <a:rPr lang="en-US" sz="2400" baseline="0" dirty="0" smtClean="0"/>
                        <a:t> command</a:t>
                      </a:r>
                      <a:endParaRPr lang="en-US" sz="2400" dirty="0"/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4F81BD"/>
                          </a:solidFill>
                        </a:rPr>
                        <a:t>Ir</a:t>
                      </a:r>
                      <a:endParaRPr lang="en-US" sz="28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ctr"/>
                      <a:r>
                        <a:rPr lang="en-US" sz="2800" dirty="0" smtClean="0">
                          <a:solidFill>
                            <a:srgbClr val="4F81BD"/>
                          </a:solidFill>
                        </a:rPr>
                        <a:t>Saber</a:t>
                      </a:r>
                      <a:endParaRPr lang="en-US" sz="28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en-US" sz="24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FFC000"/>
                          </a:solidFill>
                        </a:rPr>
                        <a:t>vayas</a:t>
                      </a:r>
                      <a:endParaRPr lang="en-US" sz="2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en-US" sz="2400" baseline="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FFC000"/>
                          </a:solidFill>
                        </a:rPr>
                        <a:t>sepas</a:t>
                      </a:r>
                      <a:endParaRPr lang="en-US" sz="24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</a:rPr>
                        <a:t>No </a:t>
                      </a:r>
                      <a:r>
                        <a:rPr lang="en-US" sz="2400" baseline="0" dirty="0" err="1" smtClean="0">
                          <a:solidFill>
                            <a:srgbClr val="FFC000"/>
                          </a:solidFill>
                          <a:latin typeface="Calibri (Body)"/>
                        </a:rPr>
                        <a:t>te</a:t>
                      </a:r>
                      <a:r>
                        <a:rPr lang="en-US" sz="2400" baseline="0" dirty="0" smtClean="0">
                          <a:solidFill>
                            <a:srgbClr val="FFC000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FFC000"/>
                          </a:solidFill>
                          <a:latin typeface="Calibri (Body)"/>
                        </a:rPr>
                        <a:t>vayas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solidFill>
                          <a:srgbClr val="4F81BD"/>
                        </a:solidFill>
                      </a:endParaRPr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4F81BD"/>
                          </a:solidFill>
                        </a:rPr>
                        <a:t>Dar</a:t>
                      </a:r>
                    </a:p>
                    <a:p>
                      <a:pPr algn="ctr"/>
                      <a:r>
                        <a:rPr lang="en-US" sz="2800" dirty="0" smtClean="0">
                          <a:solidFill>
                            <a:srgbClr val="4F81BD"/>
                          </a:solidFill>
                        </a:rPr>
                        <a:t>Ser</a:t>
                      </a:r>
                      <a:endParaRPr lang="en-US" sz="28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en-US" sz="24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FFC000"/>
                          </a:solidFill>
                        </a:rPr>
                        <a:t>dés</a:t>
                      </a:r>
                      <a:endParaRPr lang="en-US" sz="2400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en-US" sz="2400" baseline="0" dirty="0" smtClean="0">
                          <a:solidFill>
                            <a:srgbClr val="FFC000"/>
                          </a:solidFill>
                        </a:rPr>
                        <a:t> seas</a:t>
                      </a:r>
                      <a:endParaRPr lang="en-US" sz="24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  <a:cs typeface="Calibri (Body)"/>
                        </a:rPr>
                        <a:t>No </a:t>
                      </a:r>
                      <a:r>
                        <a:rPr lang="en-US" sz="2400" baseline="0" dirty="0" smtClean="0">
                          <a:solidFill>
                            <a:srgbClr val="FFC000"/>
                          </a:solidFill>
                          <a:latin typeface="Calibri (Body)"/>
                          <a:cs typeface="Calibri (Body)"/>
                        </a:rPr>
                        <a:t>seas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1"/>
                          </a:solidFill>
                          <a:latin typeface="Calibri (Body)"/>
                          <a:cs typeface="Calibri (Body)"/>
                        </a:rPr>
                        <a:t>tonto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  <a:cs typeface="Calibri (Body)"/>
                        </a:rPr>
                        <a:t>.</a:t>
                      </a:r>
                      <a:endParaRPr lang="en-US" sz="2400" baseline="0" dirty="0" smtClean="0">
                        <a:solidFill>
                          <a:srgbClr val="4F81BD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4F81BD"/>
                          </a:solidFill>
                        </a:rPr>
                        <a:t>Estar</a:t>
                      </a:r>
                      <a:endParaRPr lang="en-US" sz="28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en-US" sz="24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FFC000"/>
                          </a:solidFill>
                        </a:rPr>
                        <a:t>estés</a:t>
                      </a:r>
                      <a:endParaRPr lang="en-US" sz="24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Calibri (Body)"/>
                        </a:rPr>
                        <a:t>No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Calibri (Body)"/>
                        </a:rPr>
                        <a:t>  </a:t>
                      </a:r>
                      <a:r>
                        <a:rPr lang="en-US" sz="2400" baseline="0" dirty="0" err="1" smtClean="0">
                          <a:solidFill>
                            <a:srgbClr val="FFC000"/>
                          </a:solidFill>
                          <a:latin typeface="Calibri (Body)"/>
                        </a:rPr>
                        <a:t>estés</a:t>
                      </a:r>
                      <a:r>
                        <a:rPr lang="en-US" sz="2400" baseline="0" dirty="0" smtClean="0">
                          <a:solidFill>
                            <a:srgbClr val="FFC000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1"/>
                          </a:solidFill>
                          <a:latin typeface="Calibri (Body)"/>
                        </a:rPr>
                        <a:t>triste</a:t>
                      </a:r>
                      <a:r>
                        <a:rPr lang="en-US" sz="2400" baseline="0" dirty="0" smtClean="0">
                          <a:solidFill>
                            <a:schemeClr val="accent1"/>
                          </a:solidFill>
                          <a:latin typeface="Calibri (Body)"/>
                        </a:rPr>
                        <a:t>.</a:t>
                      </a:r>
                      <a:endParaRPr lang="en-US" sz="24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l"/>
                      <a:endParaRPr lang="en-US" sz="2400" dirty="0">
                        <a:solidFill>
                          <a:srgbClr val="4F81BD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9906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C000"/>
                </a:solidFill>
              </a:rPr>
              <a:t>Irregular negative</a:t>
            </a:r>
            <a:r>
              <a:rPr lang="en-US" sz="4000" b="1" dirty="0" smtClean="0">
                <a:solidFill>
                  <a:schemeClr val="accent1"/>
                </a:solidFill>
              </a:rPr>
              <a:t> </a:t>
            </a:r>
            <a:r>
              <a:rPr lang="en-US" sz="4000" b="1" dirty="0" err="1" smtClean="0">
                <a:solidFill>
                  <a:schemeClr val="accent1"/>
                </a:solidFill>
              </a:rPr>
              <a:t>tú</a:t>
            </a:r>
            <a:r>
              <a:rPr lang="en-US" sz="4000" b="1" dirty="0" smtClean="0">
                <a:solidFill>
                  <a:schemeClr val="accent1"/>
                </a:solidFill>
              </a:rPr>
              <a:t> commands</a:t>
            </a:r>
            <a:endParaRPr lang="en-US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10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Now you try . . 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524000"/>
            <a:ext cx="7848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Tell your classmates NOT to do the following things in preparation for the trip, using irregular </a:t>
            </a:r>
            <a:r>
              <a:rPr lang="en-US" dirty="0" err="1" smtClean="0"/>
              <a:t>tú</a:t>
            </a:r>
            <a:r>
              <a:rPr lang="en-US" dirty="0" smtClean="0"/>
              <a:t> commands.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María</a:t>
            </a:r>
            <a:r>
              <a:rPr lang="en-US" dirty="0" smtClean="0"/>
              <a:t>, no </a:t>
            </a:r>
            <a:r>
              <a:rPr lang="en-US" dirty="0" err="1" smtClean="0"/>
              <a:t>te</a:t>
            </a:r>
            <a:r>
              <a:rPr lang="en-US" dirty="0" smtClean="0"/>
              <a:t> _____________________ (</a:t>
            </a:r>
            <a:r>
              <a:rPr lang="en-US" dirty="0" err="1" smtClean="0"/>
              <a:t>ir</a:t>
            </a:r>
            <a:r>
              <a:rPr lang="en-US" dirty="0" smtClean="0"/>
              <a:t>) al </a:t>
            </a:r>
            <a:r>
              <a:rPr lang="en-US" dirty="0" err="1" smtClean="0"/>
              <a:t>mercado</a:t>
            </a:r>
            <a:r>
              <a:rPr lang="en-US" dirty="0" smtClean="0"/>
              <a:t> sola.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Pablo, no ______________ (ser) </a:t>
            </a:r>
            <a:r>
              <a:rPr lang="en-US" dirty="0" err="1" smtClean="0"/>
              <a:t>desagradable</a:t>
            </a:r>
            <a:r>
              <a:rPr lang="en-US" dirty="0" smtClean="0"/>
              <a:t> en el </a:t>
            </a:r>
            <a:r>
              <a:rPr lang="en-US" dirty="0" err="1" smtClean="0"/>
              <a:t>viaje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Raúl</a:t>
            </a:r>
            <a:r>
              <a:rPr lang="en-US" dirty="0" smtClean="0"/>
              <a:t>, no _________ (</a:t>
            </a:r>
            <a:r>
              <a:rPr lang="en-US" dirty="0" err="1" smtClean="0"/>
              <a:t>dar</a:t>
            </a:r>
            <a:r>
              <a:rPr lang="en-US" dirty="0" smtClean="0"/>
              <a:t>) de comer a los </a:t>
            </a:r>
            <a:r>
              <a:rPr lang="en-US" dirty="0" err="1" smtClean="0"/>
              <a:t>animales</a:t>
            </a:r>
            <a:r>
              <a:rPr lang="en-US" dirty="0" smtClean="0"/>
              <a:t> </a:t>
            </a:r>
            <a:r>
              <a:rPr lang="en-US" dirty="0" err="1" smtClean="0"/>
              <a:t>salvajes</a:t>
            </a:r>
            <a:r>
              <a:rPr lang="en-US" dirty="0" smtClean="0"/>
              <a:t> en el </a:t>
            </a:r>
            <a:r>
              <a:rPr lang="en-US" dirty="0" err="1" smtClean="0"/>
              <a:t>Yunque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Sarita</a:t>
            </a:r>
            <a:r>
              <a:rPr lang="en-US" dirty="0" smtClean="0"/>
              <a:t>, no _______________ (</a:t>
            </a:r>
            <a:r>
              <a:rPr lang="en-US" dirty="0" err="1" smtClean="0"/>
              <a:t>estar</a:t>
            </a:r>
            <a:r>
              <a:rPr lang="en-US" dirty="0" smtClean="0"/>
              <a:t>) </a:t>
            </a:r>
            <a:r>
              <a:rPr lang="en-US" dirty="0" err="1" smtClean="0"/>
              <a:t>triste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termine</a:t>
            </a:r>
            <a:r>
              <a:rPr lang="en-US" dirty="0" smtClean="0"/>
              <a:t> el </a:t>
            </a:r>
            <a:r>
              <a:rPr lang="en-US" dirty="0" err="1" smtClean="0"/>
              <a:t>viaje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Jorgito</a:t>
            </a:r>
            <a:r>
              <a:rPr lang="en-US" dirty="0" smtClean="0"/>
              <a:t>, no  ______________ (</a:t>
            </a:r>
            <a:r>
              <a:rPr lang="en-US" dirty="0" err="1" smtClean="0"/>
              <a:t>ir</a:t>
            </a:r>
            <a:r>
              <a:rPr lang="en-US" dirty="0" smtClean="0"/>
              <a:t>) a la </a:t>
            </a:r>
            <a:r>
              <a:rPr lang="en-US" dirty="0" err="1" smtClean="0"/>
              <a:t>chocolatería</a:t>
            </a:r>
            <a:r>
              <a:rPr lang="en-US" dirty="0" smtClean="0"/>
              <a:t> sin </a:t>
            </a:r>
            <a:r>
              <a:rPr lang="en-US" dirty="0" err="1" smtClean="0"/>
              <a:t>invitarme</a:t>
            </a:r>
            <a:r>
              <a:rPr lang="en-US" dirty="0" smtClean="0"/>
              <a:t> a </a:t>
            </a:r>
            <a:r>
              <a:rPr lang="en-US" dirty="0" err="1" smtClean="0"/>
              <a:t>mí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grpSp>
        <p:nvGrpSpPr>
          <p:cNvPr id="4" name="Group 5"/>
          <p:cNvGrpSpPr/>
          <p:nvPr/>
        </p:nvGrpSpPr>
        <p:grpSpPr>
          <a:xfrm>
            <a:off x="5867400" y="4953000"/>
            <a:ext cx="2733675" cy="1666875"/>
            <a:chOff x="5867400" y="4953000"/>
            <a:chExt cx="2733675" cy="1666875"/>
          </a:xfrm>
        </p:grpSpPr>
        <p:pic>
          <p:nvPicPr>
            <p:cNvPr id="6146" name="Picture 2" descr="http://t3.gstatic.com/images?q=tbn:ANd9GcQ6iOl20Cpu_cbV8yJzZmrjmYKT-JtVRKeFtw9Y8qNwCTvnd007RQ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67400" y="4953000"/>
              <a:ext cx="2733675" cy="1666875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6934200" y="6324600"/>
              <a:ext cx="16002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hlinkClick r:id="rId4"/>
                </a:rPr>
                <a:t>guias-viajar.com</a:t>
              </a:r>
              <a:endParaRPr lang="en-US" sz="800" dirty="0"/>
            </a:p>
          </p:txBody>
        </p:sp>
      </p:grpSp>
      <p:grpSp>
        <p:nvGrpSpPr>
          <p:cNvPr id="6" name="Group 8"/>
          <p:cNvGrpSpPr/>
          <p:nvPr/>
        </p:nvGrpSpPr>
        <p:grpSpPr>
          <a:xfrm>
            <a:off x="533400" y="5029200"/>
            <a:ext cx="2596195" cy="1600200"/>
            <a:chOff x="533400" y="4953000"/>
            <a:chExt cx="2596195" cy="1600200"/>
          </a:xfrm>
        </p:grpSpPr>
        <p:pic>
          <p:nvPicPr>
            <p:cNvPr id="7" name="Picture 6" descr="churros y chocolate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3400" y="4953000"/>
              <a:ext cx="2596195" cy="16002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447800" y="6324600"/>
              <a:ext cx="1676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hlinkClick r:id="rId6"/>
                </a:rPr>
                <a:t>culturaespanola.wordpress.com</a:t>
              </a:r>
              <a:endParaRPr lang="en-US" sz="800" dirty="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¡A </a:t>
            </a:r>
            <a:r>
              <a:rPr lang="en-US" dirty="0" err="1" smtClean="0"/>
              <a:t>practicar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1305342"/>
            <a:ext cx="80772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For additional practice with </a:t>
            </a:r>
            <a:r>
              <a:rPr lang="en-US" sz="2400" dirty="0" err="1" smtClean="0"/>
              <a:t>tú</a:t>
            </a:r>
            <a:r>
              <a:rPr lang="en-US" sz="2400" dirty="0" smtClean="0"/>
              <a:t> commands, try out these links: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hlinkClick r:id="rId3"/>
              </a:rPr>
              <a:t>http://conjuguemos.com/activity.php?language=spanish&amp;id=27&amp;source=public&amp;type=verbs</a:t>
            </a:r>
          </a:p>
          <a:p>
            <a:endParaRPr lang="en-US" sz="2400" dirty="0" smtClean="0">
              <a:hlinkClick r:id="rId3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hlinkClick r:id="rId3"/>
              </a:rPr>
              <a:t>http://www.studyspanish.com/practice/informcomm1.htm</a:t>
            </a:r>
          </a:p>
          <a:p>
            <a:endParaRPr lang="en-US" sz="2400" dirty="0" smtClean="0">
              <a:hlinkClick r:id="rId3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hlinkClick r:id="rId3"/>
              </a:rPr>
              <a:t>http://www.colby.edu/~bknelson/SLC/command_forms.php</a:t>
            </a:r>
            <a:r>
              <a:rPr lang="en-US" sz="2400" dirty="0" smtClean="0"/>
              <a:t> (</a:t>
            </a:r>
            <a:r>
              <a:rPr lang="en-US" sz="2000" dirty="0" smtClean="0"/>
              <a:t>advanced practice)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hlinkClick r:id="rId4"/>
              </a:rPr>
              <a:t>http://www.youtube.com/watch?v=SO71m6dpuHE</a:t>
            </a:r>
            <a:r>
              <a:rPr lang="en-US" sz="2000" dirty="0" smtClean="0"/>
              <a:t> (Great 10 minute review of </a:t>
            </a:r>
            <a:r>
              <a:rPr lang="en-US" sz="2000" dirty="0" err="1" smtClean="0"/>
              <a:t>tú</a:t>
            </a:r>
            <a:r>
              <a:rPr lang="en-US" sz="2000" dirty="0" smtClean="0"/>
              <a:t> commands)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maleta</a:t>
            </a:r>
            <a:endParaRPr lang="en-US" dirty="0"/>
          </a:p>
        </p:txBody>
      </p:sp>
      <p:pic>
        <p:nvPicPr>
          <p:cNvPr id="4" name="Picture 3" descr="1058928-Royalty-Free-Vector-Clip-Art-Illustration-Of-A-Hair-Bru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5410200"/>
            <a:ext cx="2257778" cy="1219200"/>
          </a:xfrm>
          <a:prstGeom prst="rect">
            <a:avLst/>
          </a:prstGeom>
        </p:spPr>
      </p:pic>
      <p:pic>
        <p:nvPicPr>
          <p:cNvPr id="5" name="Picture 4" descr="deodorant_CoolClips_vc0620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800" y="2590800"/>
            <a:ext cx="2036709" cy="2209800"/>
          </a:xfrm>
          <a:prstGeom prst="rect">
            <a:avLst/>
          </a:prstGeom>
        </p:spPr>
      </p:pic>
      <p:grpSp>
        <p:nvGrpSpPr>
          <p:cNvPr id="3" name="Group 17"/>
          <p:cNvGrpSpPr/>
          <p:nvPr/>
        </p:nvGrpSpPr>
        <p:grpSpPr>
          <a:xfrm>
            <a:off x="6934401" y="4724400"/>
            <a:ext cx="2209599" cy="2368153"/>
            <a:chOff x="6934401" y="4724400"/>
            <a:chExt cx="2209599" cy="2368153"/>
          </a:xfrm>
        </p:grpSpPr>
        <p:pic>
          <p:nvPicPr>
            <p:cNvPr id="6" name="Picture 5" descr="Make-up-cosmetics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34401" y="4724400"/>
              <a:ext cx="2209599" cy="198863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010400" y="6477000"/>
              <a:ext cx="2133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Clip art © by Dixie Allan,  http://webclipart.about.com</a:t>
              </a:r>
            </a:p>
            <a:p>
              <a:endParaRPr lang="en-US" dirty="0"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304800" y="3048000"/>
            <a:ext cx="1752600" cy="2139553"/>
            <a:chOff x="304800" y="3048000"/>
            <a:chExt cx="1752600" cy="2139553"/>
          </a:xfrm>
        </p:grpSpPr>
        <p:pic>
          <p:nvPicPr>
            <p:cNvPr id="7" name="Picture 6" descr="Shampoo-and-Soap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57200" y="3048000"/>
              <a:ext cx="1492369" cy="186546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04800" y="4572000"/>
              <a:ext cx="1752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Clip art © by Dixie Allan,  http://webclipart.about.com</a:t>
              </a:r>
            </a:p>
            <a:p>
              <a:endParaRPr lang="en-US" dirty="0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7239000" y="914400"/>
            <a:ext cx="1628775" cy="2063353"/>
            <a:chOff x="7239000" y="914400"/>
            <a:chExt cx="1628775" cy="2063353"/>
          </a:xfrm>
        </p:grpSpPr>
        <p:pic>
          <p:nvPicPr>
            <p:cNvPr id="9" name="Picture 8" descr="Tooth-brushes-and-paste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39000" y="914400"/>
              <a:ext cx="1628775" cy="1905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391400" y="2362200"/>
              <a:ext cx="1447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Clip art © by Dixie Allan,  http://webclipart.about.com</a:t>
              </a:r>
            </a:p>
            <a:p>
              <a:endParaRPr lang="en-US" dirty="0"/>
            </a:p>
          </p:txBody>
        </p:sp>
      </p:grpSp>
      <p:grpSp>
        <p:nvGrpSpPr>
          <p:cNvPr id="17" name="Group 14"/>
          <p:cNvGrpSpPr/>
          <p:nvPr/>
        </p:nvGrpSpPr>
        <p:grpSpPr>
          <a:xfrm>
            <a:off x="304800" y="914400"/>
            <a:ext cx="1276350" cy="1938754"/>
            <a:chOff x="304800" y="914400"/>
            <a:chExt cx="1276350" cy="1938754"/>
          </a:xfrm>
        </p:grpSpPr>
        <p:pic>
          <p:nvPicPr>
            <p:cNvPr id="8" name="Picture 7" descr="sunscreen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4800" y="914400"/>
              <a:ext cx="1276350" cy="193556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57200" y="2514600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u="sng" dirty="0" smtClean="0">
                  <a:hlinkClick r:id="rId9"/>
                </a:rPr>
                <a:t>school.discoveryeducation.com</a:t>
              </a:r>
              <a:endParaRPr lang="en-US" sz="8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362200" y="1219200"/>
            <a:ext cx="4038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a. El </a:t>
            </a:r>
            <a:r>
              <a:rPr lang="en-US" sz="3200" dirty="0" err="1" smtClean="0">
                <a:solidFill>
                  <a:srgbClr val="FF0000"/>
                </a:solidFill>
              </a:rPr>
              <a:t>jabón</a:t>
            </a:r>
            <a:endParaRPr lang="en-US" sz="32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dirty="0" smtClean="0">
                <a:solidFill>
                  <a:srgbClr val="00B0F0"/>
                </a:solidFill>
              </a:rPr>
              <a:t>b. El </a:t>
            </a:r>
            <a:r>
              <a:rPr lang="en-US" sz="3200" dirty="0" err="1" smtClean="0">
                <a:solidFill>
                  <a:srgbClr val="00B0F0"/>
                </a:solidFill>
              </a:rPr>
              <a:t>desodorante</a:t>
            </a:r>
            <a:endParaRPr lang="en-US" sz="3200" dirty="0" smtClean="0">
              <a:solidFill>
                <a:srgbClr val="00B0F0"/>
              </a:solidFill>
            </a:endParaRPr>
          </a:p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c. El </a:t>
            </a:r>
            <a:r>
              <a:rPr lang="en-US" sz="3200" dirty="0" err="1" smtClean="0">
                <a:solidFill>
                  <a:srgbClr val="FFC000"/>
                </a:solidFill>
              </a:rPr>
              <a:t>cepillo</a:t>
            </a:r>
            <a:r>
              <a:rPr lang="en-US" sz="3200" dirty="0" smtClean="0">
                <a:solidFill>
                  <a:srgbClr val="FFC000"/>
                </a:solidFill>
              </a:rPr>
              <a:t> de </a:t>
            </a:r>
            <a:r>
              <a:rPr lang="en-US" sz="3200" dirty="0" err="1" smtClean="0">
                <a:solidFill>
                  <a:srgbClr val="FFC000"/>
                </a:solidFill>
              </a:rPr>
              <a:t>dientes</a:t>
            </a:r>
            <a:endParaRPr lang="en-US" sz="3200" dirty="0" smtClean="0">
              <a:solidFill>
                <a:srgbClr val="FFC000"/>
              </a:solidFill>
            </a:endParaRPr>
          </a:p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d. El </a:t>
            </a:r>
            <a:r>
              <a:rPr lang="en-US" sz="3200" dirty="0" err="1" smtClean="0">
                <a:solidFill>
                  <a:srgbClr val="7030A0"/>
                </a:solidFill>
              </a:rPr>
              <a:t>bloqueador</a:t>
            </a:r>
            <a:r>
              <a:rPr lang="en-US" sz="3200" dirty="0" smtClean="0">
                <a:solidFill>
                  <a:srgbClr val="7030A0"/>
                </a:solidFill>
              </a:rPr>
              <a:t> solar</a:t>
            </a:r>
          </a:p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e. El </a:t>
            </a:r>
            <a:r>
              <a:rPr lang="en-US" sz="3200" dirty="0" err="1" smtClean="0">
                <a:solidFill>
                  <a:srgbClr val="00B050"/>
                </a:solidFill>
              </a:rPr>
              <a:t>champú</a:t>
            </a:r>
            <a:endParaRPr lang="en-US" sz="3200" dirty="0" smtClean="0">
              <a:solidFill>
                <a:srgbClr val="00B050"/>
              </a:solidFill>
            </a:endParaRPr>
          </a:p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f. El </a:t>
            </a:r>
            <a:r>
              <a:rPr lang="en-US" sz="3200" dirty="0" err="1" smtClean="0">
                <a:solidFill>
                  <a:srgbClr val="002060"/>
                </a:solidFill>
              </a:rPr>
              <a:t>cepillo</a:t>
            </a:r>
            <a:endParaRPr lang="en-US" sz="3200" dirty="0" smtClean="0">
              <a:solidFill>
                <a:srgbClr val="002060"/>
              </a:solidFill>
            </a:endParaRPr>
          </a:p>
          <a:p>
            <a:pPr algn="ctr"/>
            <a:r>
              <a:rPr lang="en-US" sz="3200" dirty="0" smtClean="0">
                <a:solidFill>
                  <a:srgbClr val="FF0066"/>
                </a:solidFill>
              </a:rPr>
              <a:t>g. El </a:t>
            </a:r>
            <a:r>
              <a:rPr lang="en-US" sz="3200" dirty="0" err="1" smtClean="0">
                <a:solidFill>
                  <a:srgbClr val="FF0066"/>
                </a:solidFill>
              </a:rPr>
              <a:t>maquillaje</a:t>
            </a:r>
            <a:endParaRPr lang="en-US" sz="3200" dirty="0" smtClean="0">
              <a:solidFill>
                <a:srgbClr val="FF0066"/>
              </a:solidFill>
            </a:endParaRPr>
          </a:p>
          <a:p>
            <a:pPr algn="ctr"/>
            <a:r>
              <a:rPr lang="en-US" sz="3200" dirty="0" smtClean="0">
                <a:solidFill>
                  <a:srgbClr val="00CC00"/>
                </a:solidFill>
              </a:rPr>
              <a:t>h. La pasta de </a:t>
            </a:r>
            <a:r>
              <a:rPr lang="en-US" sz="3200" dirty="0" err="1" smtClean="0">
                <a:solidFill>
                  <a:srgbClr val="00CC00"/>
                </a:solidFill>
              </a:rPr>
              <a:t>dientes</a:t>
            </a:r>
            <a:r>
              <a:rPr lang="en-US" sz="3200" dirty="0" smtClean="0">
                <a:solidFill>
                  <a:srgbClr val="00CC00"/>
                </a:solidFill>
              </a:rPr>
              <a:t>/la </a:t>
            </a:r>
            <a:r>
              <a:rPr lang="en-US" sz="3200" dirty="0" err="1" smtClean="0">
                <a:solidFill>
                  <a:srgbClr val="00CC00"/>
                </a:solidFill>
              </a:rPr>
              <a:t>crema</a:t>
            </a:r>
            <a:r>
              <a:rPr lang="en-US" sz="3200" dirty="0" smtClean="0">
                <a:solidFill>
                  <a:srgbClr val="00CC00"/>
                </a:solidFill>
              </a:rPr>
              <a:t> dental</a:t>
            </a:r>
            <a:endParaRPr lang="en-US" sz="3200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Isabel la </a:t>
            </a:r>
            <a:r>
              <a:rPr lang="en-US" dirty="0" err="1" smtClean="0"/>
              <a:t>indecisa</a:t>
            </a:r>
            <a:endParaRPr lang="en-US" dirty="0"/>
          </a:p>
        </p:txBody>
      </p:sp>
      <p:pic>
        <p:nvPicPr>
          <p:cNvPr id="4" name="Picture 3" descr="1058928-Royalty-Free-Vector-Clip-Art-Illustration-Of-A-Hair-Bru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43800" y="2819400"/>
            <a:ext cx="1371600" cy="740664"/>
          </a:xfrm>
          <a:prstGeom prst="rect">
            <a:avLst/>
          </a:prstGeom>
        </p:spPr>
      </p:pic>
      <p:pic>
        <p:nvPicPr>
          <p:cNvPr id="5" name="Picture 4" descr="deodorant_CoolClips_vc0620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3733800"/>
            <a:ext cx="1193933" cy="1295400"/>
          </a:xfrm>
          <a:prstGeom prst="rect">
            <a:avLst/>
          </a:prstGeom>
        </p:spPr>
      </p:pic>
      <p:pic>
        <p:nvPicPr>
          <p:cNvPr id="7" name="Picture 6" descr="Shampoo-and-Soa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1524000"/>
            <a:ext cx="914400" cy="1143000"/>
          </a:xfrm>
          <a:prstGeom prst="rect">
            <a:avLst/>
          </a:prstGeom>
        </p:spPr>
      </p:pic>
      <p:pic>
        <p:nvPicPr>
          <p:cNvPr id="8" name="Picture 7" descr="sunscre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10200" y="3962400"/>
            <a:ext cx="914400" cy="1386673"/>
          </a:xfrm>
          <a:prstGeom prst="rect">
            <a:avLst/>
          </a:prstGeom>
        </p:spPr>
      </p:pic>
      <p:pic>
        <p:nvPicPr>
          <p:cNvPr id="9" name="Picture 8" descr="Tooth-brushes-and-past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43800" y="1371600"/>
            <a:ext cx="1095375" cy="1281141"/>
          </a:xfrm>
          <a:prstGeom prst="rect">
            <a:avLst/>
          </a:prstGeom>
        </p:spPr>
      </p:pic>
      <p:grpSp>
        <p:nvGrpSpPr>
          <p:cNvPr id="3" name="Group 21"/>
          <p:cNvGrpSpPr/>
          <p:nvPr/>
        </p:nvGrpSpPr>
        <p:grpSpPr>
          <a:xfrm>
            <a:off x="5867400" y="5181600"/>
            <a:ext cx="3276600" cy="1940243"/>
            <a:chOff x="5867400" y="5341440"/>
            <a:chExt cx="3276600" cy="1780403"/>
          </a:xfrm>
        </p:grpSpPr>
        <p:pic>
          <p:nvPicPr>
            <p:cNvPr id="6" name="Picture 5" descr="Make-up-cosmetics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58001" y="5341440"/>
              <a:ext cx="1523999" cy="137159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867400" y="6629400"/>
              <a:ext cx="32766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Clip art not already labeled from  http://webclipart.about.com</a:t>
              </a:r>
            </a:p>
            <a:p>
              <a:endParaRPr lang="en-US" dirty="0" smtClean="0"/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52400" y="4191000"/>
            <a:ext cx="3363534" cy="2508250"/>
            <a:chOff x="152400" y="4191000"/>
            <a:chExt cx="3363534" cy="2508250"/>
          </a:xfrm>
        </p:grpSpPr>
        <p:pic>
          <p:nvPicPr>
            <p:cNvPr id="15" name="Picture 14" descr="American-Girl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2400" y="4191000"/>
              <a:ext cx="1133762" cy="2438199"/>
            </a:xfrm>
            <a:prstGeom prst="rect">
              <a:avLst/>
            </a:prstGeom>
          </p:spPr>
        </p:pic>
        <p:pic>
          <p:nvPicPr>
            <p:cNvPr id="17" name="Picture 16" descr="packing_suitcase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95400" y="5105400"/>
              <a:ext cx="2220534" cy="1593850"/>
            </a:xfrm>
            <a:prstGeom prst="rect">
              <a:avLst/>
            </a:prstGeom>
          </p:spPr>
        </p:pic>
      </p:grpSp>
      <p:pic>
        <p:nvPicPr>
          <p:cNvPr id="18" name="Picture 17" descr="Double-Cheeseburger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019800" y="3276600"/>
            <a:ext cx="1142899" cy="840031"/>
          </a:xfrm>
          <a:prstGeom prst="rect">
            <a:avLst/>
          </a:prstGeom>
        </p:spPr>
      </p:pic>
      <p:pic>
        <p:nvPicPr>
          <p:cNvPr id="19" name="Picture 18" descr="Pitcher-of-Lemonad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415488" y="5562600"/>
            <a:ext cx="1764633" cy="838200"/>
          </a:xfrm>
          <a:prstGeom prst="rect">
            <a:avLst/>
          </a:prstGeom>
        </p:spPr>
      </p:pic>
      <p:pic>
        <p:nvPicPr>
          <p:cNvPr id="20" name="Picture 19" descr="toy-robot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953000" y="2209800"/>
            <a:ext cx="932688" cy="1219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04800" y="1066800"/>
            <a:ext cx="4648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¡Ay, ay, ay!  Your classmate Isabel is having trouble deciding what to pack.  Using the example below, tell her what to bring and what NOT to bring.  Be sure to use the correct </a:t>
            </a:r>
            <a:r>
              <a:rPr lang="en-US" dirty="0" err="1" smtClean="0"/>
              <a:t>tú</a:t>
            </a:r>
            <a:r>
              <a:rPr lang="en-US" dirty="0" smtClean="0"/>
              <a:t> command form.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66"/>
                </a:solidFill>
              </a:rPr>
              <a:t>Isabel: ¿</a:t>
            </a:r>
            <a:r>
              <a:rPr lang="en-US" dirty="0" err="1" smtClean="0">
                <a:solidFill>
                  <a:srgbClr val="FF0066"/>
                </a:solidFill>
              </a:rPr>
              <a:t>Llevo</a:t>
            </a: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dirty="0" err="1" smtClean="0">
                <a:solidFill>
                  <a:srgbClr val="FF0066"/>
                </a:solidFill>
              </a:rPr>
              <a:t>una</a:t>
            </a: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dirty="0" err="1" smtClean="0">
                <a:solidFill>
                  <a:srgbClr val="FF0066"/>
                </a:solidFill>
              </a:rPr>
              <a:t>hamburguesa</a:t>
            </a:r>
            <a:r>
              <a:rPr lang="en-US" dirty="0" smtClean="0">
                <a:solidFill>
                  <a:srgbClr val="FF0066"/>
                </a:solidFill>
              </a:rPr>
              <a:t>?</a:t>
            </a:r>
          </a:p>
          <a:p>
            <a:r>
              <a:rPr lang="en-US" dirty="0" smtClean="0">
                <a:solidFill>
                  <a:srgbClr val="00CC00"/>
                </a:solidFill>
              </a:rPr>
              <a:t>You: ¡No, no </a:t>
            </a:r>
            <a:r>
              <a:rPr lang="en-US" u="sng" dirty="0" err="1" smtClean="0">
                <a:solidFill>
                  <a:srgbClr val="00CC00"/>
                </a:solidFill>
              </a:rPr>
              <a:t>lleves</a:t>
            </a:r>
            <a:r>
              <a:rPr lang="en-US" dirty="0" smtClean="0">
                <a:solidFill>
                  <a:srgbClr val="00CC00"/>
                </a:solidFill>
              </a:rPr>
              <a:t> </a:t>
            </a:r>
            <a:r>
              <a:rPr lang="en-US" dirty="0" err="1" smtClean="0">
                <a:solidFill>
                  <a:srgbClr val="00CC00"/>
                </a:solidFill>
              </a:rPr>
              <a:t>una</a:t>
            </a:r>
            <a:r>
              <a:rPr lang="en-US" dirty="0" smtClean="0">
                <a:solidFill>
                  <a:srgbClr val="00CC00"/>
                </a:solidFill>
              </a:rPr>
              <a:t> </a:t>
            </a:r>
            <a:r>
              <a:rPr lang="en-US" dirty="0" err="1" smtClean="0">
                <a:solidFill>
                  <a:srgbClr val="00CC00"/>
                </a:solidFill>
              </a:rPr>
              <a:t>hamburguesa</a:t>
            </a:r>
            <a:r>
              <a:rPr lang="en-US" dirty="0" smtClean="0">
                <a:solidFill>
                  <a:srgbClr val="00CC00"/>
                </a:solidFill>
              </a:rPr>
              <a:t>!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66"/>
                </a:solidFill>
              </a:rPr>
              <a:t>Isabel: ¿</a:t>
            </a:r>
            <a:r>
              <a:rPr lang="en-US" dirty="0" err="1" smtClean="0">
                <a:solidFill>
                  <a:srgbClr val="FF0066"/>
                </a:solidFill>
              </a:rPr>
              <a:t>Llevo</a:t>
            </a:r>
            <a:r>
              <a:rPr lang="en-US" dirty="0" smtClean="0">
                <a:solidFill>
                  <a:srgbClr val="FF0066"/>
                </a:solidFill>
              </a:rPr>
              <a:t> ___  ______________?</a:t>
            </a:r>
          </a:p>
          <a:p>
            <a:r>
              <a:rPr lang="en-US" dirty="0" smtClean="0">
                <a:solidFill>
                  <a:srgbClr val="00CC00"/>
                </a:solidFill>
              </a:rPr>
              <a:t>You: </a:t>
            </a:r>
            <a:r>
              <a:rPr lang="en-US" dirty="0" err="1" smtClean="0">
                <a:solidFill>
                  <a:srgbClr val="00CC00"/>
                </a:solidFill>
              </a:rPr>
              <a:t>Sí</a:t>
            </a:r>
            <a:r>
              <a:rPr lang="en-US" dirty="0" smtClean="0">
                <a:solidFill>
                  <a:srgbClr val="00CC00"/>
                </a:solidFill>
              </a:rPr>
              <a:t> . . . </a:t>
            </a:r>
            <a:r>
              <a:rPr lang="en-US" b="1" dirty="0" smtClean="0">
                <a:solidFill>
                  <a:srgbClr val="00CC00"/>
                </a:solidFill>
              </a:rPr>
              <a:t>or</a:t>
            </a:r>
            <a:r>
              <a:rPr lang="en-US" dirty="0" smtClean="0">
                <a:solidFill>
                  <a:srgbClr val="00CC00"/>
                </a:solidFill>
              </a:rPr>
              <a:t> No, no . . .</a:t>
            </a:r>
            <a:endParaRPr lang="en-US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Objectives</a:t>
            </a:r>
            <a:endParaRPr lang="fr-FR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1910361"/>
              </p:ext>
            </p:extLst>
          </p:nvPr>
        </p:nvGraphicFramePr>
        <p:xfrm>
          <a:off x="533400" y="1219200"/>
          <a:ext cx="8241352" cy="554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1352"/>
              </a:tblGrid>
              <a:tr h="442147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Today’s objectives</a:t>
                      </a:r>
                      <a:endParaRPr lang="en-US" sz="4800" dirty="0"/>
                    </a:p>
                  </a:txBody>
                  <a:tcPr/>
                </a:tc>
              </a:tr>
              <a:tr h="442147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Symbol"/>
                        <a:buChar char=""/>
                      </a:pPr>
                      <a:endParaRPr lang="en-US" sz="1400" strike="noStrike" dirty="0" smtClean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Symbol"/>
                        <a:buChar char=""/>
                      </a:pPr>
                      <a:r>
                        <a:rPr lang="en-US" sz="2800" strike="noStrike" dirty="0" smtClean="0">
                          <a:effectLst/>
                          <a:latin typeface="+mn-lt"/>
                          <a:ea typeface="Calibri"/>
                          <a:cs typeface="Calibri"/>
                        </a:rPr>
                        <a:t>“Virtually</a:t>
                      </a:r>
                      <a:r>
                        <a:rPr lang="en-US" sz="2800" strike="noStrike" baseline="0" dirty="0" smtClean="0">
                          <a:effectLst/>
                          <a:latin typeface="+mn-lt"/>
                          <a:ea typeface="Calibri"/>
                          <a:cs typeface="Calibri"/>
                        </a:rPr>
                        <a:t> visit” possible trip destinations and consider how the  location affects your packing list.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Symbol"/>
                        <a:buChar char=""/>
                      </a:pPr>
                      <a:r>
                        <a:rPr lang="en-US" sz="2800" strike="noStrike" baseline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Decide </a:t>
                      </a:r>
                      <a:r>
                        <a:rPr lang="en-US" sz="2800" strike="noStrike" baseline="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what to pack using the “what-to-pack” vocabulary.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Symbol"/>
                        <a:buChar char=""/>
                      </a:pPr>
                      <a:r>
                        <a:rPr lang="en-US" sz="2800" strike="noStrike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Using affirmative and negative </a:t>
                      </a:r>
                      <a:r>
                        <a:rPr lang="en-US" sz="2800" strike="noStrike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tú</a:t>
                      </a:r>
                      <a:r>
                        <a:rPr lang="en-US" sz="2800" strike="noStrike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commands, tell your classmate(s) what to pack and what not to pack.</a:t>
                      </a:r>
                      <a:endParaRPr lang="en-US" sz="4000" strike="noStrike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Symbol"/>
                        <a:buNone/>
                      </a:pPr>
                      <a:endParaRPr lang="en-US" sz="2800" strike="noStrike" dirty="0" smtClean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Symbol"/>
                        <a:buChar char=""/>
                      </a:pPr>
                      <a:endParaRPr lang="en-US" sz="1800" strike="noStrik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803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Adónde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7826" name="AutoShape 2" descr="data:image/jpeg;base64,/9j/4AAQSkZJRgABAQAAAQABAAD/2wBDAAkGBwgHBgkIBwgKCgkLDRYPDQwMDRsUFRAWIB0iIiAdHx8kKDQsJCYxJx8fLT0tMTU3Ojo6Iys/RD84QzQ5Ojf/2wBDAQoKCg0MDRoPDxo3JR8lNzc3Nzc3Nzc3Nzc3Nzc3Nzc3Nzc3Nzc3Nzc3Nzc3Nzc3Nzc3Nzc3Nzc3Nzc3Nzc3Nzf/wAARCABeAH4DASIAAhEBAxEB/8QAGwAAAwADAQEAAAAAAAAAAAAABAUGAAMHAgH/xAA5EAACAQIFAgQEBAQGAwEAAAABAgMEEQAFEiExQVEGEyJhFHGBkQcyocEjQrHwFRZSYtHhJDPxov/EABkBAAMBAQEAAAAAAAAAAAAAAAIDBAEFAP/EACcRAAICAgICAgIBBQAAAAAAAAECABEDEiExBBMiUTJBBRRCYXGh/9oADAMBAAIRAxEAPwCi/F800vgSnaNlcJPC0LA32sRf7HEh/likrsjy2lk0x1YiMiSkX/MQxBHUb4n6vwjKYYvhEEVTwyztv9Nu+K/xDV/4fXI6zLG0SBELFdvTbi/7YnGQEUph1zcUw/h7Dp0y1cjWPqMcQHHNr37/AKYJgo8k8M1sc0iPUyrHqCyAOV7G1gBuMDQZ/m1ZNehfzYwTqhjjGm3bV3274JypqPMqyqzGpoXqKidiFgdSUiVFFxvsTcH9O+MZyvJ5jsWNi3EJofFkc9bO0VO5kILJFIQNanfm+19vvhnl9V/CD1Egd5LuGMQXSpPG3NtxfEpPksEOd0+ZeUWoJlcGnc6SHI0gAngXIt7jDumr8vy2IilSnK3/AJpmff2u39MG6rnw0BzF+Z5f9OoXICbPc2eMTldXRUyVDkOnr2HqO5HX5cY5NXeUlXMxXSiyEql+nNr/AKY6lmdXFWwPU1NJE3kL6gsekkEGwud9zxbrie8N+GKqSvkzaRY7QObLL/M/UW9v64Uq+ngmPx35AUAV/mMsjNLnQXMSrCrLhiyuRpA2Cj/aBbbvud8O5KQLICzF2uDuf+MS8N8qz2OOG/wtYWAUfyOOn7fbnFB8eoUkk3BHPt1OJcq82OowY1UlWHM2VSRao38iK6n0aRax6nfrgGp82FRo0J6rKQRe/W+3JFuDtgk1KsgDIb3/AJrnA1RFFIV8oan5dbGwv0HbGAfc1kUzRNU0sdhWTFaNQS9owzSHYLsdgdgPe2DKbLPEFZQGrVzTwzESAOwZ24sSDfsMK5MoermgURGQK4kKL1C+q36Ye1GeVlPQQyVdL5EcoI0AG6gGw2BO53+2HKQBxMGOzz1JKpzmry2qeCuPxsINiC2kj7fX7435tWRT08CUFTGbksQRYKOeCb/zbfXCPxhTyRzw1sSFY5zZoze9+h3xivK/lqBGFESgEsBwLcna/tzhpVWAYRDKVYiXM9bLSPqRllXjUWGtv+Maq+N84keOnCvdbuTIFVPck2sMKfGGYLkvi6ryunLSQQlY/WbndVJ3HuThLk1XWp4iisrh9Xl6rCxjPOx2477YHEgAuBpzYMtaCoy/IMuGXuvmSUzOqyOQIzq9R362DWv8tsaJMzjimhky2Ko0Vsck8gZmNghVbg3DG4O563wXPIBrpYaeIUzHVolOpUIAB0gC52G9yLWvpIOF8VPS5m4iikdayMSeTNTQkkWvcFb+pTbe3tsDwXp7Jjxm/ELBhnIrsygfzjDGkthMdggt6mHay3A9yMF534g8OUCQ0ooRJUoI3Z6VFVoiRcl2JOt/Y/InAlHkGb5dJNVzzB2WMKkfkAAliCSpvv8AlF72Nj0wr8FZbQT5rXNngMuYhiYKOeNtmtq1uv8AMLkALv1NuMexkLyD1F5ds2QCPDWJNS0wo3+KV6YVMj6bLGADyOrXuN+OluTTZVFHBlscUlgURRboSdz9zj1mFFOtPUxVKQan0aPK03Ki1722Hb6dMZKBHEPmBccf3/xiZ2szvYVFCpL+OITT5Z8Wo0mOdJFC7MDe3Pc3x7hC1FPEKqUQTSKri/5WVgLNsdibi5O1/njPHjTNl9JFHqZjVxkgdAovjZlL09XGsTmSpmpSy/8AhRs4W5/1AWHbFOHGXSqucr+QYJmueFknpJ3FaHUlfznfc8ENgeWWWKQ+VqIbgsbgD54NqM7ymJfgpA88BkIK3N6Ygm5Fxe1+VOE1XT1VJL5USCVWCtFIb2dG3Uiw67/bBZ/DyYKLigZNh8pMvCnmF/HvHXKkDhTutw/BPv8AvhjVVNbFMWjmeyAAXcEKOoG1yPrhNl+RVVZmCUkEMkkp3ZCbBe5N7WHz/fDXMfDeZeZ8NQVK1Eq7PpU2vfe3cDExH1LMb9gxRm9UHTVKiyyWYpccGxN/0GJahnD0/kyjR6tQkU+odCvy647L4Z8BGJBPm4WVzyhO33ws8d/hkKowVXhn4enmJ0zRSOURhb8w53HG3N/benEo1oyfM2zWJP574NzCn8QS5jmmqpjepZ5JYfVcFvTtgrKqRaiveopXkfyyWIeEKthwvFr84tDDWQ5Q6HXHLGtwxdXuRuevJ6n3xGL4xElbFLIqzJcOkyJbyywGzd9wed8YU/u+o34j4/c01WZPPEwpA8hY7MAXJ+9z39+RuMIctGZ0OYSTrTrNGgaR4lkCG1gT7WNlJHNh14w+rhlkzy1jxwU6MddyxRd7e47j7jrYsx8I0UMVVFJIoLyfxEQC6ooOx+Z7exPth3YnOd/WbMU5l4g8WUuiooKVfhmQNZTdh7C+/wChwAvjiqnLiroFinKNql8kpJYC5Gpd+mKbPM8leWSKkKz2Yr6/zAdytrMNwPphHBVxV9TBTVcbxmV1jmtz6jbg2t726WPzUcShbImL5+QtwOJQZPSSUWUhixvK3nENclbqNjf3BONc9fK6Ixb0E+kfW2HmdeXU0skMSmME+WLEAqBYbe3/AFidoKaprdKVELU1JRhVaU2s52sAP6k7C+IwNjQnd8TzUKhW4IlZ4cy+jzigzNq2miqGiYugdQSNjx245xLQZ6+SU8FLClLDcXJlBLEewBAH1wwqqo5R8SMrZkVqVndnJDqCpNj05HYffE5WVOXzTB65HZI0HpAsQxGw5FwDv/ez69YFfuTPrmyM0B8TVuX17PL8MIcxYlxUJf8Aid1P0xqSSup5KbzfPFSkFpEMvqUgkKAOno0g+4ONvhMeHv8AMdP/AJgLGmIJU6bqr3Gkt/t5/THZqjKsvq61KtaVJNwY2IBJCm4IN91udsFkzZdFSrB/5JvWgyEjiafBWUvQZRHLVqI6qpAaS4uQvRb/ACw6WKnogR5aID6rgWv8z1OCYpA+kuQG9+N8Kqyo/jImlnjvrJ5uQRa/YcYOgomC2MZrKqtYNqN9A7C+BqhyY7OVCq1gVOx74V5jmrQxLT0wilrCtimuwU+574Tw5tXLGZBLGzq2iQaCtm+u1rDG7zRjPc51mGc5pWSVDJmJWndrCBKh7qDcbb7cXsb82wAPDtMqGMlj5ihmMjlBvwdutzxg6CnVQ4y6IxOULEVCKygDi7NvYntjdRwtKYZswrV8pLjTBTXCG973Gx/vfFy4wAOJuoKm+5L5pkmY5LmdIczjleEOumZdTppHvuR02PTF54Wqo5/iqoNG6pCXPYA8f/lW/vfGmpzqjQKJ3kZZBZFCawxG1jYn22F+RhLmdHFXM0tBTyUUlxfQdAZj1IB4+mEZQyrbCh/uc9se7ajsTzmLSTZhKP8A1uhurg7j5Hvf+uGWQpHmOb0M1Qt6iCQtrte4CmwPfge+FIps0SBVqadHkBO8bg3a1uDv0GGWRPKMy8ipR4VO6OwIUEXJ9Xvvt74SzqVNGLGHIhGwlNWOWpqWcOrSyOSsX+qxuTa2wJtgeWu+AyhVIDoALiONTpY21E3O/Tb2+RAc1UkCUsDkMtng1IORc2G239MevFlN5GTmpaY+gBtNtJLWtvb0ke2kH3xNhOrWZ0MI7NRXLWNPVx0RfWgBH5jYh+xPsTidrRXM8it5qlvUUJ2ta9+cZEaiU+Zo1Mz3uTtfbvtwP1+WDJaqStqUSIWR5tJfQPR6r7tvdQfV3sBigqCeTGFiOFHcEy1Ph5wX0F6cKzsep2uPvt9Mdk8Fs6+HIqgyAsyu63AB/Mbftjj806JT1dQ2gO7NYvbgWv8AX82LLwX4ojp8hMaky1ELOdDq1tLNexIvbnk41uup4KAaudDhzb44BUBE0JCMGtubDe2Eed5zWQUctRJAqSq7WSRvzKOPlzf6Yl4/FaUFZUealpJVBJZfyuRuG37b/XGNVRZ1HCKuoYLEoXTe6kdyevTthRBhrX6izIHkqJXqBUySMp/IGsykHbbn3xUxNEyMTC4FxdRcG+/QfX74nIaOgbMJmolienhUKxG4LexwPV10tPMTFNNErfyq7DGA/Ko3UlblLm9JJlHwVLVuPNaGz3ZrySRMU17bksoVu/OJ45jTUVPLB5sUbiUAAWdyQeQWPvxbDvxzUVmXfibleY1Lq9PV0qwiLpF6iPrub/U9sc//ABB8O1uS+JZqyKImnqJPiIHUbcgke1mNvqMW+6iVkyMQl1G9VUqniPKaapiaBirOdRF/WDawG3I4w1hjlfMDTRK2lQHeZEJUKu1797kC3v7YRfiNS1kWc5dVxHSjUyNGwBsxU3/cffB9FmsVYqTRNpYbOL2K9bYi8hy4ViP1GINWYTrHgnLqGjppZKt43qy99UgsApAI039v1uOmPvizxDRVFNJlmWhK6sZ0VrAlIRfdiepsD6RydjtfHO6Wvram8WuaoRUuwJuWGwsbb/8A3E5n2Y1eWmyiSkmdfLB06Cb24Pt+mAXIxXVRBONdtmMf5pFl9Tn9JS07NAfMXVB6WCtdWYG3DWI6/wBMefxGknWNogt4Q6jQOvX7bYkKCuaKupnS7y/G+czdl2UgdSTsf7vi9/EWnjlytZwdnAYPp1WPODRKKwkIAapG0LUvw5aVJJERFJGmxLbXsL8fsMG1mZU4jnFMq2HpYlbKhOwI97g/c9t01JRZs4kNHlEtSQSjNTRswH03tbGVuU5qpEc9M8EzC4jZWLN7jYb4o1JPMAOLnmogkEaI0kaB1Zl8zcG9wbj++uH/AIAyylqcpnkzOMTRyECLexQKSrMOxNyPoOekxmdBFllbEktatbOqK4VL2QnexFrc4cZdX1q06xLBSrCpBAcEXsDYHf8A3E/bBVcUzWY+rPDuS5Z5Qjo2epJHolI072sxAO2x4B6X6bp8x8N0FTTtV0YWGkjfcofWb7XuRxf9vfBOY52amWSSemVHdFQyKxNtzrPexubdhh5R1NF/gFJTAXkf+FMSQReQar9NXqB63Fhg3qiRDxguaAi7JctiyjKikbs4kcuXYbnHmmJkqnkVdR0lRfft/wBYJzd1paeKkgW+lQoFucLqX+G41ylGKnUtgRe/uP2xCilyWMrf4qEE+ZtmuY5uHNdLA8vm+ZE6Cxi4GkXP5dgfmMCCtrax2fNKl55QTbX+UA9ux4474EhnPljzBqBI+f3wYI2VY5TY/wAum5A29h8v/uPFieDEXr1DqzMcxzCkhp6iSnNJS28srHpkS2w9Wo/0whrcvlYtLAGklcG9n3N/fv8APFDLT3kCpI20Ya5UCxK72FtsaUjiWMRTa3Rtr6rnHlysrbCeZS/cz8Op6un8UQRZqkaU8qNfW4PAuABfa5sN8dEziLL/ABVlkmXyUcczta4iCA07bnkm6mw5ItvYnfHNJaRAyMhMbKbxmPa1sOJ/FlVllHThHmPnuY3Ja5CKLkA8jlbdvVbnDEzb5Kjm8Jl8b3GTvibIMz8PhFmlgmSZnKNA1tKKQNRPc6hsCeD2xX5jJUTeAYo5ZbVXkjQeHJte2/F+x74nsuoMz8UZrWwZS8EM1Dd5TUTOFlRiRwA3qwV4y+Mo8vpqaoEF5pCl0YtwovuQO+Dy9gLJcJFMWmZd+I8eWUVLlGY0aZhBSLpMtHIYwPY7EOb9dvr13Zz+J9JWZaKVcjq3hl1eW1RU7E+wVR8ue4xA5fTxS5uKffTux27cj5YNqK2JM7mjmjbyjGI4lQCyWANrducb6EvY9wfeRwOoDV1M1XmrTyqsbMASoXSF24sOMbDWPGCNRI9u/tjzWJYK5td1DbfMj9sDOySILKQDxhgA6i2u5t/xKSWQr5YKnfbpiq8BMKgVoclWpwCqW51H9tP64jlTyfWtrnDnIJ5acVLwvocqL2HPz+2ByfgYeBqyCUObRTMW8xwQFLDuLY+6Jqgjy9Hp3BLBQwIBvv73xmUVBqWcyXLiZYz0HquP6Y0vVSIWdmJBa3Nzewvfr+uBwgaamU5Cdgwn/9k="/>
          <p:cNvSpPr>
            <a:spLocks noChangeAspect="1" noChangeArrowheads="1"/>
          </p:cNvSpPr>
          <p:nvPr/>
        </p:nvSpPr>
        <p:spPr bwMode="auto">
          <a:xfrm>
            <a:off x="155575" y="-427038"/>
            <a:ext cx="12001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828" name="AutoShape 4" descr="data:image/jpeg;base64,/9j/4AAQSkZJRgABAQAAAQABAAD/2wBDAAkGBwgHBgkIBwgKCgkLDRYPDQwMDRsUFRAWIB0iIiAdHx8kKDQsJCYxJx8fLT0tMTU3Ojo6Iys/RD84QzQ5Ojf/2wBDAQoKCg0MDRoPDxo3JR8lNzc3Nzc3Nzc3Nzc3Nzc3Nzc3Nzc3Nzc3Nzc3Nzc3Nzc3Nzc3Nzc3Nzc3Nzc3Nzc3Nzf/wAARCABeAH4DASIAAhEBAxEB/8QAGwAAAwADAQEAAAAAAAAAAAAABAUGAAMHAgH/xAA5EAACAQIFAgQEBAQGAwEAAAABAgMEEQAFEiExQVEGEyJhFHGBkQcyocEjQrHwFRZSYtHhJDPxov/EABkBAAMBAQEAAAAAAAAAAAAAAAIDBAEFAP/EACcRAAICAgICAgIBBQAAAAAAAAECABEDEiExBBMiUTJBBRRCYXGh/9oADAMBAAIRAxEAPwCi/F800vgSnaNlcJPC0LA32sRf7HEh/likrsjy2lk0x1YiMiSkX/MQxBHUb4n6vwjKYYvhEEVTwyztv9Nu+K/xDV/4fXI6zLG0SBELFdvTbi/7YnGQEUph1zcUw/h7Dp0y1cjWPqMcQHHNr37/AKYJgo8k8M1sc0iPUyrHqCyAOV7G1gBuMDQZ/m1ZNehfzYwTqhjjGm3bV3274JypqPMqyqzGpoXqKidiFgdSUiVFFxvsTcH9O+MZyvJ5jsWNi3EJofFkc9bO0VO5kILJFIQNanfm+19vvhnl9V/CD1Egd5LuGMQXSpPG3NtxfEpPksEOd0+ZeUWoJlcGnc6SHI0gAngXIt7jDumr8vy2IilSnK3/AJpmff2u39MG6rnw0BzF+Z5f9OoXICbPc2eMTldXRUyVDkOnr2HqO5HX5cY5NXeUlXMxXSiyEql+nNr/AKY6lmdXFWwPU1NJE3kL6gsekkEGwud9zxbrie8N+GKqSvkzaRY7QObLL/M/UW9v64Uq+ngmPx35AUAV/mMsjNLnQXMSrCrLhiyuRpA2Cj/aBbbvud8O5KQLICzF2uDuf+MS8N8qz2OOG/wtYWAUfyOOn7fbnFB8eoUkk3BHPt1OJcq82OowY1UlWHM2VSRao38iK6n0aRax6nfrgGp82FRo0J6rKQRe/W+3JFuDtgk1KsgDIb3/AJrnA1RFFIV8oan5dbGwv0HbGAfc1kUzRNU0sdhWTFaNQS9owzSHYLsdgdgPe2DKbLPEFZQGrVzTwzESAOwZ24sSDfsMK5MoermgURGQK4kKL1C+q36Ye1GeVlPQQyVdL5EcoI0AG6gGw2BO53+2HKQBxMGOzz1JKpzmry2qeCuPxsINiC2kj7fX7435tWRT08CUFTGbksQRYKOeCb/zbfXCPxhTyRzw1sSFY5zZoze9+h3xivK/lqBGFESgEsBwLcna/tzhpVWAYRDKVYiXM9bLSPqRllXjUWGtv+Maq+N84keOnCvdbuTIFVPck2sMKfGGYLkvi6ryunLSQQlY/WbndVJ3HuThLk1XWp4iisrh9Xl6rCxjPOx2477YHEgAuBpzYMtaCoy/IMuGXuvmSUzOqyOQIzq9R362DWv8tsaJMzjimhky2Ko0Vsck8gZmNghVbg3DG4O563wXPIBrpYaeIUzHVolOpUIAB0gC52G9yLWvpIOF8VPS5m4iikdayMSeTNTQkkWvcFb+pTbe3tsDwXp7Jjxm/ELBhnIrsygfzjDGkthMdggt6mHay3A9yMF534g8OUCQ0ooRJUoI3Z6VFVoiRcl2JOt/Y/InAlHkGb5dJNVzzB2WMKkfkAAliCSpvv8AlF72Nj0wr8FZbQT5rXNngMuYhiYKOeNtmtq1uv8AMLkALv1NuMexkLyD1F5ds2QCPDWJNS0wo3+KV6YVMj6bLGADyOrXuN+OluTTZVFHBlscUlgURRboSdz9zj1mFFOtPUxVKQan0aPK03Ki1722Hb6dMZKBHEPmBccf3/xiZ2szvYVFCpL+OITT5Z8Wo0mOdJFC7MDe3Pc3x7hC1FPEKqUQTSKri/5WVgLNsdibi5O1/njPHjTNl9JFHqZjVxkgdAovjZlL09XGsTmSpmpSy/8AhRs4W5/1AWHbFOHGXSqucr+QYJmueFknpJ3FaHUlfznfc8ENgeWWWKQ+VqIbgsbgD54NqM7ymJfgpA88BkIK3N6Ygm5Fxe1+VOE1XT1VJL5USCVWCtFIb2dG3Uiw67/bBZ/DyYKLigZNh8pMvCnmF/HvHXKkDhTutw/BPv8AvhjVVNbFMWjmeyAAXcEKOoG1yPrhNl+RVVZmCUkEMkkp3ZCbBe5N7WHz/fDXMfDeZeZ8NQVK1Eq7PpU2vfe3cDExH1LMb9gxRm9UHTVKiyyWYpccGxN/0GJahnD0/kyjR6tQkU+odCvy647L4Z8BGJBPm4WVzyhO33ws8d/hkKowVXhn4enmJ0zRSOURhb8w53HG3N/benEo1oyfM2zWJP574NzCn8QS5jmmqpjepZ5JYfVcFvTtgrKqRaiveopXkfyyWIeEKthwvFr84tDDWQ5Q6HXHLGtwxdXuRuevJ6n3xGL4xElbFLIqzJcOkyJbyywGzd9wed8YU/u+o34j4/c01WZPPEwpA8hY7MAXJ+9z39+RuMIctGZ0OYSTrTrNGgaR4lkCG1gT7WNlJHNh14w+rhlkzy1jxwU6MddyxRd7e47j7jrYsx8I0UMVVFJIoLyfxEQC6ooOx+Z7exPth3YnOd/WbMU5l4g8WUuiooKVfhmQNZTdh7C+/wChwAvjiqnLiroFinKNql8kpJYC5Gpd+mKbPM8leWSKkKz2Yr6/zAdytrMNwPphHBVxV9TBTVcbxmV1jmtz6jbg2t726WPzUcShbImL5+QtwOJQZPSSUWUhixvK3nENclbqNjf3BONc9fK6Ixb0E+kfW2HmdeXU0skMSmME+WLEAqBYbe3/AFidoKaprdKVELU1JRhVaU2s52sAP6k7C+IwNjQnd8TzUKhW4IlZ4cy+jzigzNq2miqGiYugdQSNjx245xLQZ6+SU8FLClLDcXJlBLEewBAH1wwqqo5R8SMrZkVqVndnJDqCpNj05HYffE5WVOXzTB65HZI0HpAsQxGw5FwDv/ez69YFfuTPrmyM0B8TVuX17PL8MIcxYlxUJf8Aid1P0xqSSup5KbzfPFSkFpEMvqUgkKAOno0g+4ONvhMeHv8AMdP/AJgLGmIJU6bqr3Gkt/t5/THZqjKsvq61KtaVJNwY2IBJCm4IN91udsFkzZdFSrB/5JvWgyEjiafBWUvQZRHLVqI6qpAaS4uQvRb/ACw6WKnogR5aID6rgWv8z1OCYpA+kuQG9+N8Kqyo/jImlnjvrJ5uQRa/YcYOgomC2MZrKqtYNqN9A7C+BqhyY7OVCq1gVOx74V5jmrQxLT0wilrCtimuwU+574Tw5tXLGZBLGzq2iQaCtm+u1rDG7zRjPc51mGc5pWSVDJmJWndrCBKh7qDcbb7cXsb82wAPDtMqGMlj5ihmMjlBvwdutzxg6CnVQ4y6IxOULEVCKygDi7NvYntjdRwtKYZswrV8pLjTBTXCG973Gx/vfFy4wAOJuoKm+5L5pkmY5LmdIczjleEOumZdTppHvuR02PTF54Wqo5/iqoNG6pCXPYA8f/lW/vfGmpzqjQKJ3kZZBZFCawxG1jYn22F+RhLmdHFXM0tBTyUUlxfQdAZj1IB4+mEZQyrbCh/uc9se7ajsTzmLSTZhKP8A1uhurg7j5Hvf+uGWQpHmOb0M1Qt6iCQtrte4CmwPfge+FIps0SBVqadHkBO8bg3a1uDv0GGWRPKMy8ipR4VO6OwIUEXJ9Xvvt74SzqVNGLGHIhGwlNWOWpqWcOrSyOSsX+qxuTa2wJtgeWu+AyhVIDoALiONTpY21E3O/Tb2+RAc1UkCUsDkMtng1IORc2G239MevFlN5GTmpaY+gBtNtJLWtvb0ke2kH3xNhOrWZ0MI7NRXLWNPVx0RfWgBH5jYh+xPsTidrRXM8it5qlvUUJ2ta9+cZEaiU+Zo1Mz3uTtfbvtwP1+WDJaqStqUSIWR5tJfQPR6r7tvdQfV3sBigqCeTGFiOFHcEy1Ph5wX0F6cKzsep2uPvt9Mdk8Fs6+HIqgyAsyu63AB/Mbftjj806JT1dQ2gO7NYvbgWv8AX82LLwX4ojp8hMaky1ELOdDq1tLNexIvbnk41uup4KAaudDhzb44BUBE0JCMGtubDe2Eed5zWQUctRJAqSq7WSRvzKOPlzf6Yl4/FaUFZUealpJVBJZfyuRuG37b/XGNVRZ1HCKuoYLEoXTe6kdyevTthRBhrX6izIHkqJXqBUySMp/IGsykHbbn3xUxNEyMTC4FxdRcG+/QfX74nIaOgbMJmolienhUKxG4LexwPV10tPMTFNNErfyq7DGA/Ko3UlblLm9JJlHwVLVuPNaGz3ZrySRMU17bksoVu/OJ45jTUVPLB5sUbiUAAWdyQeQWPvxbDvxzUVmXfibleY1Lq9PV0qwiLpF6iPrub/U9sc//ABB8O1uS+JZqyKImnqJPiIHUbcgke1mNvqMW+6iVkyMQl1G9VUqniPKaapiaBirOdRF/WDawG3I4w1hjlfMDTRK2lQHeZEJUKu1797kC3v7YRfiNS1kWc5dVxHSjUyNGwBsxU3/cffB9FmsVYqTRNpYbOL2K9bYi8hy4ViP1GINWYTrHgnLqGjppZKt43qy99UgsApAI039v1uOmPvizxDRVFNJlmWhK6sZ0VrAlIRfdiepsD6RydjtfHO6Wvram8WuaoRUuwJuWGwsbb/8A3E5n2Y1eWmyiSkmdfLB06Cb24Pt+mAXIxXVRBONdtmMf5pFl9Tn9JS07NAfMXVB6WCtdWYG3DWI6/wBMefxGknWNogt4Q6jQOvX7bYkKCuaKupnS7y/G+czdl2UgdSTsf7vi9/EWnjlytZwdnAYPp1WPODRKKwkIAapG0LUvw5aVJJERFJGmxLbXsL8fsMG1mZU4jnFMq2HpYlbKhOwI97g/c9t01JRZs4kNHlEtSQSjNTRswH03tbGVuU5qpEc9M8EzC4jZWLN7jYb4o1JPMAOLnmogkEaI0kaB1Zl8zcG9wbj++uH/AIAyylqcpnkzOMTRyECLexQKSrMOxNyPoOekxmdBFllbEktatbOqK4VL2QnexFrc4cZdX1q06xLBSrCpBAcEXsDYHf8A3E/bBVcUzWY+rPDuS5Z5Qjo2epJHolI072sxAO2x4B6X6bp8x8N0FTTtV0YWGkjfcofWb7XuRxf9vfBOY52amWSSemVHdFQyKxNtzrPexubdhh5R1NF/gFJTAXkf+FMSQReQar9NXqB63Fhg3qiRDxguaAi7JctiyjKikbs4kcuXYbnHmmJkqnkVdR0lRfft/wBYJzd1paeKkgW+lQoFucLqX+G41ylGKnUtgRe/uP2xCilyWMrf4qEE+ZtmuY5uHNdLA8vm+ZE6Cxi4GkXP5dgfmMCCtrax2fNKl55QTbX+UA9ux4474EhnPljzBqBI+f3wYI2VY5TY/wAum5A29h8v/uPFieDEXr1DqzMcxzCkhp6iSnNJS28srHpkS2w9Wo/0whrcvlYtLAGklcG9n3N/fv8APFDLT3kCpI20Ya5UCxK72FtsaUjiWMRTa3Rtr6rnHlysrbCeZS/cz8Op6un8UQRZqkaU8qNfW4PAuABfa5sN8dEziLL/ABVlkmXyUcczta4iCA07bnkm6mw5ItvYnfHNJaRAyMhMbKbxmPa1sOJ/FlVllHThHmPnuY3Ja5CKLkA8jlbdvVbnDEzb5Kjm8Jl8b3GTvibIMz8PhFmlgmSZnKNA1tKKQNRPc6hsCeD2xX5jJUTeAYo5ZbVXkjQeHJte2/F+x74nsuoMz8UZrWwZS8EM1Dd5TUTOFlRiRwA3qwV4y+Mo8vpqaoEF5pCl0YtwovuQO+Dy9gLJcJFMWmZd+I8eWUVLlGY0aZhBSLpMtHIYwPY7EOb9dvr13Zz+J9JWZaKVcjq3hl1eW1RU7E+wVR8ue4xA5fTxS5uKffTux27cj5YNqK2JM7mjmjbyjGI4lQCyWANrducb6EvY9wfeRwOoDV1M1XmrTyqsbMASoXSF24sOMbDWPGCNRI9u/tjzWJYK5td1DbfMj9sDOySILKQDxhgA6i2u5t/xKSWQr5YKnfbpiq8BMKgVoclWpwCqW51H9tP64jlTyfWtrnDnIJ5acVLwvocqL2HPz+2ByfgYeBqyCUObRTMW8xwQFLDuLY+6Jqgjy9Hp3BLBQwIBvv73xmUVBqWcyXLiZYz0HquP6Y0vVSIWdmJBa3Nzewvfr+uBwgaamU5Cdgwn/9k="/>
          <p:cNvSpPr>
            <a:spLocks noChangeAspect="1" noChangeArrowheads="1"/>
          </p:cNvSpPr>
          <p:nvPr/>
        </p:nvSpPr>
        <p:spPr bwMode="auto">
          <a:xfrm>
            <a:off x="155575" y="-427038"/>
            <a:ext cx="12001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832" name="AutoShape 8" descr="data:image/jpeg;base64,/9j/4AAQSkZJRgABAQAAAQABAAD/2wBDAAkGBwgHBgkIBwgKCgkLDRYPDQwMDRsUFRAWIB0iIiAdHx8kKDQsJCYxJx8fLT0tMTU3Ojo6Iys/RD84QzQ5Ojf/2wBDAQoKCg0MDRoPDxo3JR8lNzc3Nzc3Nzc3Nzc3Nzc3Nzc3Nzc3Nzc3Nzc3Nzc3Nzc3Nzc3Nzc3Nzc3Nzc3Nzc3Nzf/wAARCABmAEQDASIAAhEBAxEB/8QAGwAAAgMBAQEAAAAAAAAAAAAABQYABAcDAgH/xAA8EAACAQIFAgQCBwYFBQAAAAABAgMEEQAFEiExE0EGIlFhcYEHFBUjMpHwQqGxwdHxJDOSsuFSU3LC0v/EABkBAAIDAQAAAAAAAAAAAAAAAAMEAAECBf/EACIRAAICAQQCAwEAAAAAAAAAAAABAhEDBBIhMRNhIkFRcf/aAAwDAQACEQMRAD8AAUrFnkgkp49ZfSSSCCo5O/Bt/wAWwRiiFDCKuRkV7dO/UACn3Pptx8MUcvj/AMDJPVoyMy9RY42H4Rsf5+tge2C1VQ/av1ZaQKIhIEO4JLEgAkDvvuN8cOaSX9DJccA/Kaqc5kDXqKlKlxG6d0ve2n8x8sGKemMVE6u8slMtzSsVuwBsdLciwtzfn448ZHkjUAD1AKyGRXOocHb19rYs107TGoIMhWNw5eE/gAHmUHe4tc+18CinKVJEWN7eTnnSVz5TTUQV5aaOoUlBdrWDXJ2Fv+fbDRmtfUpTZRTRRgU1bX1Kys27EXmcW9Nwu+BmUVUVVHTfdqT5lEzWHU2vcDni3pg9Ooeiykk3K1NR+92/rjp6eblB+uCl9DPG8LyOkciMy7kA3I5H8j+RwE8T1ML0LUkThpDPAr2/Z+9Q/ni5lcATOa2Xa7U0CbHeweY/+38cCvE1KI82oZItI+szIHBNiSHSxB9f6YZldEx1uQwSRAudsTGHeNps1TxHWfVc0zCOPquAi1TgLZ2AsL7bAYmMeVGvCzmoVapQIYmUlkDFzYrqJt774K5BOn2shRdMXUVR0mPkY2BI32Nh+7jC5R1oq54WsnULBdDIFuL22PbBDK0NFWGeYRuW/wApb/jcHjfmxF/7YS6XITGnN0h+zvNaGmaanhyupqZi1wlLDrsDyzEdueTvgSixU8NE9PGqiorY1NlAuHjYcfK9sC6yqjosxDx13XSshSUyRTlUBIKkEjtfj54Nyk1FHQPoRXSshkZdewKlg1j3/nfBX7DyilFOIdoaKho8opRS0tMREJCjuq6lsSObXv2vinmfiPJ4hQU7VSK9JUuk7KCURtRU3btue/vjpluZQU2RUSSVCAkSahbg62IH78KU0H12j+zUiKJOBFLEJSNLnyjWN7Ek8jk2POCKSikgUcO6/qjVMvJ+160WsBBD/ulx4z2iaqmoJI76oahWP/iCCb/6fzAx3oKboVUz8XijjAJufKW/+sXuThmuBW6dow/xKwbOKklGJM83BH/dfExy8XQmTOZGjcgHVcA99bXxMJDqFmkcI0cjEaY5NZZgb2uSNu/BHrbFfOKmarHVonZZFYyqFOxve4G3Ppt2x8LdWNAEVNLMhC+u3bFmnjMEDxzADTG7sykmzAMw+Yva3qD3xvqmCVVyL+TTfeKrsygcFTYj1xqOXZtBUUUSQPIzQSKrGRbMfK1m2J5sN/XnnGTU46ek97DD99GiyVuc18UCGSSPLJpREBq6xBUBLfFgflbvjpZ4qWJ32KYZNTRo3hZ6SGKnURq1Q69V5JAD5iADY9rWA98SSWGmnWeZoIcu6rA6gRdhc6y34QAQdsJOcZlNlmWT5lSShh0RBTyIDeNmNm1CxAI2tc84B1mWS5hkMeZ1OYVM9fNGJVpyUCEE/sqNybHsOb/JSLi4Qb4/n7Y1KE4ZMkYvj3+UbDT+IRQZgKecExGRUJvcrqNtRJ7A4bztfGGZTNUZpSU9Q4cy1ESwLCBvPJewI3JAve5Pf03xtkHUSliWoYNMsaiQrwWtvb541LI5ZJL6BeJQxQf2zE/EcgbMT5nUgNcXH/WxxMVvELMa+4a3lP8AuOJhOh0XUiYokMpKyoSRvsfNbb05vj7XwiOgqE1O0nSfVqawG3oRz2/LH1ZpDGYGjVVWZnAPIBPB/XfBmtp3q6F4jBJeSMkHUtlcG2/y9+/G4xd1JWL18TPztpxon0I1McHiup1qS01G8aEHizIxH5D92BlVlNKlBVTzxU8L2CRqFZQh2Fye59+Tjr9G+WZrNnUNZlzN0Kapj67s62Cb32O5uARYX5+eHp6iOSDSAY8LjJWxp+l+iikkH1EpAZad56hYxbrsGBUsPip37k98K/hjJqCopasTVEdSQ3TVTMU6NgCLbb3wy+P5RL4lZH0sv3CaQpGpGBupN9+SdvXFk/Z9RTbrSxhjotGLHjZbC3awtjPic8e2HfZtZ448m7Ivj0U/osmak8QPTpOKiGOKZUY27OLEfEat++NheQNFrU7EbYyPJ1pqTxHQGhRUCQyxnpNdWFgQWHqPXmxxotJWWiOthoZT8jgUpKGRwLVzipGNZ2xetuBfb09ziYp52P8AGDy6vL/M4mFxuwYHjGtQxaTqAqSTuBfn9fwwcrahhBEJ2Jk16NSEg20sRe19rge22BESvUZg9SI0C8vJGLKDYnUPiRz+iWmnMOVwmdtcryBLk2AG9je24vYG3pi5rkBFg/MKhVyUzM+uNpRGPNfUd7m3Jt/TD59EXUnyyvkPTVWmXSEW1hY7H88Z1nExlq6dqooyEt9yvlVbAWAxsP0fZY+XeHYpJlAlrm+sNYjyhgAo/wBIB+Zxa4ikXe6VilndRUHxBVy1ECoPtNYlDAEsirpBv6GwNvfHrLKtI8vj1xktYHURt7+v6vih44zyni8UZlGsMciUskb6SSC8saKb39L7Ef2xViq6how31cMvlDEGxJI3sttwDfj098dLDJXfoQzR+O32wxR1cVPm0sznQvS1K19wT5bflbDdllV18pkk1X0s+4N72H98I1DAtRmiRzugpzTszWBvqAGke3O/YWw2ZS+nL6oKV+rkWiCm4Xym4vb+vGOZqY7dQ5fo7gkpY4ozXNXvVarqAy6hf4nEx5roVkmBIDWFtxxudsTEXQZnukpIxpMs0ccZJQLdg1yDa1hb+BwSz+KDLMvpmg6qz9YWBjEikhW5Ui3cG9/e3GKmXEsyTPGidJtYB7MAVPG/BwbqqOLMIokdWXprdWX9kEC49/3HFp88glzHgS/EGlqqgknqeoKmmWoklK6SpZmuoHawA/jxYY3PJszoZ8upFoG+5jp00Rg+aNLaVBHb8JHywjUuT0ZhUyqJ2vZWZf2fS18MOS01DQWempUiJUr5L7DnYcDjElJNUajFpif9IvhaOjo8yzqCs1pLIZJI5lswd2tZCBuNxsfTk9uEcNXWRK7S6YABqYRABvKSbG5G3y5GGjxpDNmmRVVHGEcPYje5BBB4t7YzppaGmiJnaeJ08hW8gUn05+GHdJktNNierhTTSGvIzCviOjC1BnaVXRQbHmMk7Dj8PPe2G37NRJKloUdZJEY7N5VawtZb/DgevrjMaHMKePMaKbLtRnSzM7Idxe9rm+xFgfme+2nZfmyzBn6RV2G6oB5j7E2GFtY7ycB9Gqx9Ga11NU0tQ0NRDOjrfZUYg78ggYmNcLRSbkKxGx6uzYmFrGqMoy6Jeo80TOJP21NgDcetr4b6YRNGo0sGW4I1Eja/rviYmNNgodFyOxBAAAGCKy0wG0TgHjz4mJi0aZVleAzFysmgC2jUDv8A2xSqI8tkYs9Cpe1gf18sTExZDkqZauspSaOW8th34+GOBnp0cP0GCKLaA/f1/XtiYmIiHubOBGQsUTBbX3c35xMTExGZtn//2Q=="/>
          <p:cNvSpPr>
            <a:spLocks noChangeAspect="1" noChangeArrowheads="1"/>
          </p:cNvSpPr>
          <p:nvPr/>
        </p:nvSpPr>
        <p:spPr bwMode="auto">
          <a:xfrm>
            <a:off x="155575" y="-411163"/>
            <a:ext cx="5715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834" name="AutoShape 10" descr="data:image/jpeg;base64,/9j/4AAQSkZJRgABAQAAAQABAAD/2wBDAAkGBwgHBgkIBwgKCgkLDRYPDQwMDRsUFRAWIB0iIiAdHx8kKDQsJCYxJx8fLT0tMTU3Ojo6Iys/RD84QzQ5Ojf/2wBDAQoKCg0MDRoPDxo3JR8lNzc3Nzc3Nzc3Nzc3Nzc3Nzc3Nzc3Nzc3Nzc3Nzc3Nzc3Nzc3Nzc3Nzc3Nzc3Nzc3Nzf/wAARCABmAEQDASIAAhEBAxEB/8QAGwAAAgMBAQEAAAAAAAAAAAAABQYABAcDAgH/xAA8EAACAQIFAgQCBwYFBQAAAAABAgMEEQAFEiExE0EGIlFhcYEHFBUjMpHwQqGxwdHxJDOSsuFSU3LC0v/EABkBAAIDAQAAAAAAAAAAAAAAAAMEAAECBf/EACIRAAICAQQCAwEAAAAAAAAAAAABAhEDBBIhMRNhIkFRcf/aAAwDAQACEQMRAD8AAUrFnkgkp49ZfSSSCCo5O/Bt/wAWwRiiFDCKuRkV7dO/UACn3Pptx8MUcvj/AMDJPVoyMy9RY42H4Rsf5+tge2C1VQ/av1ZaQKIhIEO4JLEgAkDvvuN8cOaSX9DJccA/Kaqc5kDXqKlKlxG6d0ve2n8x8sGKemMVE6u8slMtzSsVuwBsdLciwtzfn448ZHkjUAD1AKyGRXOocHb19rYs107TGoIMhWNw5eE/gAHmUHe4tc+18CinKVJEWN7eTnnSVz5TTUQV5aaOoUlBdrWDXJ2Fv+fbDRmtfUpTZRTRRgU1bX1Kys27EXmcW9Nwu+BmUVUVVHTfdqT5lEzWHU2vcDni3pg9Ooeiykk3K1NR+92/rjp6eblB+uCl9DPG8LyOkciMy7kA3I5H8j+RwE8T1ML0LUkThpDPAr2/Z+9Q/ni5lcATOa2Xa7U0CbHeweY/+38cCvE1KI82oZItI+szIHBNiSHSxB9f6YZldEx1uQwSRAudsTGHeNps1TxHWfVc0zCOPquAi1TgLZ2AsL7bAYmMeVGvCzmoVapQIYmUlkDFzYrqJt774K5BOn2shRdMXUVR0mPkY2BI32Nh+7jC5R1oq54WsnULBdDIFuL22PbBDK0NFWGeYRuW/wApb/jcHjfmxF/7YS6XITGnN0h+zvNaGmaanhyupqZi1wlLDrsDyzEdueTvgSixU8NE9PGqiorY1NlAuHjYcfK9sC6yqjosxDx13XSshSUyRTlUBIKkEjtfj54Nyk1FHQPoRXSshkZdewKlg1j3/nfBX7DyilFOIdoaKho8opRS0tMREJCjuq6lsSObXv2vinmfiPJ4hQU7VSK9JUuk7KCURtRU3btue/vjpluZQU2RUSSVCAkSahbg62IH78KU0H12j+zUiKJOBFLEJSNLnyjWN7Ek8jk2POCKSikgUcO6/qjVMvJ+160WsBBD/ulx4z2iaqmoJI76oahWP/iCCb/6fzAx3oKboVUz8XijjAJufKW/+sXuThmuBW6dow/xKwbOKklGJM83BH/dfExy8XQmTOZGjcgHVcA99bXxMJDqFmkcI0cjEaY5NZZgb2uSNu/BHrbFfOKmarHVonZZFYyqFOxve4G3Ppt2x8LdWNAEVNLMhC+u3bFmnjMEDxzADTG7sykmzAMw+Yva3qD3xvqmCVVyL+TTfeKrsygcFTYj1xqOXZtBUUUSQPIzQSKrGRbMfK1m2J5sN/XnnGTU46ek97DD99GiyVuc18UCGSSPLJpREBq6xBUBLfFgflbvjpZ4qWJ32KYZNTRo3hZ6SGKnURq1Q69V5JAD5iADY9rWA98SSWGmnWeZoIcu6rA6gRdhc6y34QAQdsJOcZlNlmWT5lSShh0RBTyIDeNmNm1CxAI2tc84B1mWS5hkMeZ1OYVM9fNGJVpyUCEE/sqNybHsOb/JSLi4Qb4/n7Y1KE4ZMkYvj3+UbDT+IRQZgKecExGRUJvcrqNtRJ7A4bztfGGZTNUZpSU9Q4cy1ESwLCBvPJewI3JAve5Pf03xtkHUSliWoYNMsaiQrwWtvb541LI5ZJL6BeJQxQf2zE/EcgbMT5nUgNcXH/WxxMVvELMa+4a3lP8AuOJhOh0XUiYokMpKyoSRvsfNbb05vj7XwiOgqE1O0nSfVqawG3oRz2/LH1ZpDGYGjVVWZnAPIBPB/XfBmtp3q6F4jBJeSMkHUtlcG2/y9+/G4xd1JWL18TPztpxon0I1McHiup1qS01G8aEHizIxH5D92BlVlNKlBVTzxU8L2CRqFZQh2Fye59+Tjr9G+WZrNnUNZlzN0Kapj67s62Cb32O5uARYX5+eHp6iOSDSAY8LjJWxp+l+iikkH1EpAZad56hYxbrsGBUsPip37k98K/hjJqCopasTVEdSQ3TVTMU6NgCLbb3wy+P5RL4lZH0sv3CaQpGpGBupN9+SdvXFk/Z9RTbrSxhjotGLHjZbC3awtjPic8e2HfZtZ448m7Ivj0U/osmak8QPTpOKiGOKZUY27OLEfEat++NheQNFrU7EbYyPJ1pqTxHQGhRUCQyxnpNdWFgQWHqPXmxxotJWWiOthoZT8jgUpKGRwLVzipGNZ2xetuBfb09ziYp52P8AGDy6vL/M4mFxuwYHjGtQxaTqAqSTuBfn9fwwcrahhBEJ2Jk16NSEg20sRe19rge22BESvUZg9SI0C8vJGLKDYnUPiRz+iWmnMOVwmdtcryBLk2AG9je24vYG3pi5rkBFg/MKhVyUzM+uNpRGPNfUd7m3Jt/TD59EXUnyyvkPTVWmXSEW1hY7H88Z1nExlq6dqooyEt9yvlVbAWAxsP0fZY+XeHYpJlAlrm+sNYjyhgAo/wBIB+Zxa4ikXe6VilndRUHxBVy1ECoPtNYlDAEsirpBv6GwNvfHrLKtI8vj1xktYHURt7+v6vih44zyni8UZlGsMciUskb6SSC8saKb39L7Ef2xViq6how31cMvlDEGxJI3sttwDfj098dLDJXfoQzR+O32wxR1cVPm0sznQvS1K19wT5bflbDdllV18pkk1X0s+4N72H98I1DAtRmiRzugpzTszWBvqAGke3O/YWw2ZS+nL6oKV+rkWiCm4Xym4vb+vGOZqY7dQ5fo7gkpY4ozXNXvVarqAy6hf4nEx5roVkmBIDWFtxxudsTEXQZnukpIxpMs0ccZJQLdg1yDa1hb+BwSz+KDLMvpmg6qz9YWBjEikhW5Ui3cG9/e3GKmXEsyTPGidJtYB7MAVPG/BwbqqOLMIokdWXprdWX9kEC49/3HFp88glzHgS/EGlqqgknqeoKmmWoklK6SpZmuoHawA/jxYY3PJszoZ8upFoG+5jp00Rg+aNLaVBHb8JHywjUuT0ZhUyqJ2vZWZf2fS18MOS01DQWempUiJUr5L7DnYcDjElJNUajFpif9IvhaOjo8yzqCs1pLIZJI5lswd2tZCBuNxsfTk9uEcNXWRK7S6YABqYRABvKSbG5G3y5GGjxpDNmmRVVHGEcPYje5BBB4t7YzppaGmiJnaeJ08hW8gUn05+GHdJktNNierhTTSGvIzCviOjC1BnaVXRQbHmMk7Dj8PPe2G37NRJKloUdZJEY7N5VawtZb/DgevrjMaHMKePMaKbLtRnSzM7Idxe9rm+xFgfme+2nZfmyzBn6RV2G6oB5j7E2GFtY7ycB9Gqx9Ga11NU0tQ0NRDOjrfZUYg78ggYmNcLRSbkKxGx6uzYmFrGqMoy6Jeo80TOJP21NgDcetr4b6YRNGo0sGW4I1Eja/rviYmNNgodFyOxBAAAGCKy0wG0TgHjz4mJi0aZVleAzFysmgC2jUDv8A2xSqI8tkYs9Cpe1gf18sTExZDkqZauspSaOW8th34+GOBnp0cP0GCKLaA/f1/XtiYmIiHubOBGQsUTBbX3c35xMTExGZtn//2Q=="/>
          <p:cNvSpPr>
            <a:spLocks noChangeAspect="1" noChangeArrowheads="1"/>
          </p:cNvSpPr>
          <p:nvPr/>
        </p:nvSpPr>
        <p:spPr bwMode="auto">
          <a:xfrm>
            <a:off x="155575" y="-411163"/>
            <a:ext cx="5715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0" y="4343400"/>
            <a:ext cx="37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</a:t>
            </a:r>
            <a:endParaRPr lang="en-US" dirty="0"/>
          </a:p>
        </p:txBody>
      </p:sp>
      <p:grpSp>
        <p:nvGrpSpPr>
          <p:cNvPr id="3" name="Group 34"/>
          <p:cNvGrpSpPr/>
          <p:nvPr/>
        </p:nvGrpSpPr>
        <p:grpSpPr>
          <a:xfrm>
            <a:off x="6324600" y="3733800"/>
            <a:ext cx="2671291" cy="2971800"/>
            <a:chOff x="6324600" y="3733800"/>
            <a:chExt cx="2671291" cy="2971800"/>
          </a:xfrm>
        </p:grpSpPr>
        <p:pic>
          <p:nvPicPr>
            <p:cNvPr id="20" name="Picture 19" descr="rainforest_el_yunqu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24600" y="4114800"/>
              <a:ext cx="2671291" cy="25908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010400" y="37338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E.</a:t>
              </a:r>
            </a:p>
          </p:txBody>
        </p:sp>
      </p:grpSp>
      <p:grpSp>
        <p:nvGrpSpPr>
          <p:cNvPr id="4" name="Group 31"/>
          <p:cNvGrpSpPr/>
          <p:nvPr/>
        </p:nvGrpSpPr>
        <p:grpSpPr>
          <a:xfrm>
            <a:off x="381000" y="914400"/>
            <a:ext cx="3560190" cy="2438400"/>
            <a:chOff x="381000" y="914400"/>
            <a:chExt cx="3560190" cy="2438400"/>
          </a:xfrm>
        </p:grpSpPr>
        <p:sp>
          <p:nvSpPr>
            <p:cNvPr id="11" name="TextBox 10"/>
            <p:cNvSpPr txBox="1"/>
            <p:nvPr/>
          </p:nvSpPr>
          <p:spPr>
            <a:xfrm>
              <a:off x="381000" y="1066800"/>
              <a:ext cx="376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A.</a:t>
              </a:r>
              <a:endParaRPr lang="en-US" dirty="0"/>
            </a:p>
          </p:txBody>
        </p:sp>
        <p:grpSp>
          <p:nvGrpSpPr>
            <p:cNvPr id="5" name="Group 27"/>
            <p:cNvGrpSpPr/>
            <p:nvPr/>
          </p:nvGrpSpPr>
          <p:grpSpPr>
            <a:xfrm>
              <a:off x="685800" y="914400"/>
              <a:ext cx="3255390" cy="2438400"/>
              <a:chOff x="685800" y="914400"/>
              <a:chExt cx="3255390" cy="2438400"/>
            </a:xfrm>
          </p:grpSpPr>
          <p:pic>
            <p:nvPicPr>
              <p:cNvPr id="17" name="Picture 16" descr="la alhambra.jp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85800" y="914400"/>
                <a:ext cx="3255390" cy="243840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838200" y="2971800"/>
                <a:ext cx="2971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ergodic.ugr.es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</p:grpSp>
      </p:grpSp>
      <p:grpSp>
        <p:nvGrpSpPr>
          <p:cNvPr id="6" name="Group 32"/>
          <p:cNvGrpSpPr/>
          <p:nvPr/>
        </p:nvGrpSpPr>
        <p:grpSpPr>
          <a:xfrm>
            <a:off x="4648200" y="1066800"/>
            <a:ext cx="4228652" cy="2443609"/>
            <a:chOff x="4648200" y="1066800"/>
            <a:chExt cx="4228652" cy="2443609"/>
          </a:xfrm>
        </p:grpSpPr>
        <p:sp>
          <p:nvSpPr>
            <p:cNvPr id="15" name="TextBox 14"/>
            <p:cNvSpPr txBox="1"/>
            <p:nvPr/>
          </p:nvSpPr>
          <p:spPr>
            <a:xfrm>
              <a:off x="4648200" y="1219200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B.</a:t>
              </a:r>
              <a:endParaRPr lang="en-US" dirty="0"/>
            </a:p>
          </p:txBody>
        </p:sp>
        <p:grpSp>
          <p:nvGrpSpPr>
            <p:cNvPr id="7" name="Group 28"/>
            <p:cNvGrpSpPr/>
            <p:nvPr/>
          </p:nvGrpSpPr>
          <p:grpSpPr>
            <a:xfrm>
              <a:off x="5029200" y="1066800"/>
              <a:ext cx="3847652" cy="2443609"/>
              <a:chOff x="5029200" y="1066800"/>
              <a:chExt cx="3847652" cy="2443609"/>
            </a:xfrm>
          </p:grpSpPr>
          <p:pic>
            <p:nvPicPr>
              <p:cNvPr id="18" name="Picture 17" descr="tikal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029200" y="1066800"/>
                <a:ext cx="3847652" cy="2209800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7239000" y="2971800"/>
                <a:ext cx="1600200" cy="538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hlinkClick r:id="rId6"/>
                  </a:rPr>
                  <a:t>commons.wikimedia.org</a:t>
                </a:r>
                <a:endParaRPr lang="en-US" sz="1100" dirty="0" smtClean="0"/>
              </a:p>
              <a:p>
                <a:endParaRPr lang="en-US" dirty="0"/>
              </a:p>
            </p:txBody>
          </p:sp>
        </p:grpSp>
      </p:grpSp>
      <p:grpSp>
        <p:nvGrpSpPr>
          <p:cNvPr id="8" name="Group 35"/>
          <p:cNvGrpSpPr/>
          <p:nvPr/>
        </p:nvGrpSpPr>
        <p:grpSpPr>
          <a:xfrm>
            <a:off x="152400" y="3886200"/>
            <a:ext cx="3131344" cy="2700010"/>
            <a:chOff x="152400" y="3886200"/>
            <a:chExt cx="3131344" cy="2700010"/>
          </a:xfrm>
        </p:grpSpPr>
        <p:sp>
          <p:nvSpPr>
            <p:cNvPr id="21" name="TextBox 20"/>
            <p:cNvSpPr txBox="1"/>
            <p:nvPr/>
          </p:nvSpPr>
          <p:spPr>
            <a:xfrm>
              <a:off x="152400" y="3886200"/>
              <a:ext cx="3658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C.</a:t>
              </a:r>
            </a:p>
            <a:p>
              <a:endParaRPr lang="en-US" dirty="0"/>
            </a:p>
          </p:txBody>
        </p:sp>
        <p:grpSp>
          <p:nvGrpSpPr>
            <p:cNvPr id="9" name="Group 29"/>
            <p:cNvGrpSpPr/>
            <p:nvPr/>
          </p:nvGrpSpPr>
          <p:grpSpPr>
            <a:xfrm>
              <a:off x="152400" y="4267200"/>
              <a:ext cx="3131344" cy="2319010"/>
              <a:chOff x="152400" y="4267200"/>
              <a:chExt cx="3131344" cy="2319010"/>
            </a:xfrm>
          </p:grpSpPr>
          <p:pic>
            <p:nvPicPr>
              <p:cNvPr id="16" name="Picture 15" descr="machu picchu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52400" y="4267200"/>
                <a:ext cx="3131344" cy="228600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228600" y="6324600"/>
                <a:ext cx="18288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hlinkClick r:id="rId8"/>
                  </a:rPr>
                  <a:t>www.bestsingletravel.com</a:t>
                </a:r>
                <a:endParaRPr lang="en-US" sz="1100" dirty="0"/>
              </a:p>
            </p:txBody>
          </p:sp>
        </p:grpSp>
      </p:grpSp>
      <p:grpSp>
        <p:nvGrpSpPr>
          <p:cNvPr id="10" name="Group 33"/>
          <p:cNvGrpSpPr/>
          <p:nvPr/>
        </p:nvGrpSpPr>
        <p:grpSpPr>
          <a:xfrm>
            <a:off x="3124200" y="3429000"/>
            <a:ext cx="3140421" cy="2362200"/>
            <a:chOff x="3124200" y="3429000"/>
            <a:chExt cx="3140421" cy="2362200"/>
          </a:xfrm>
        </p:grpSpPr>
        <p:sp>
          <p:nvSpPr>
            <p:cNvPr id="22" name="TextBox 21"/>
            <p:cNvSpPr txBox="1"/>
            <p:nvPr/>
          </p:nvSpPr>
          <p:spPr>
            <a:xfrm>
              <a:off x="3124200" y="3657600"/>
              <a:ext cx="379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D.</a:t>
              </a:r>
              <a:endParaRPr lang="en-US" dirty="0"/>
            </a:p>
          </p:txBody>
        </p:sp>
        <p:grpSp>
          <p:nvGrpSpPr>
            <p:cNvPr id="12" name="Group 30"/>
            <p:cNvGrpSpPr/>
            <p:nvPr/>
          </p:nvGrpSpPr>
          <p:grpSpPr>
            <a:xfrm>
              <a:off x="3352800" y="3429000"/>
              <a:ext cx="2911821" cy="2362200"/>
              <a:chOff x="3352800" y="3429000"/>
              <a:chExt cx="2911821" cy="2362200"/>
            </a:xfrm>
          </p:grpSpPr>
          <p:pic>
            <p:nvPicPr>
              <p:cNvPr id="19" name="Picture 18" descr="segovia castle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3352800" y="3429000"/>
                <a:ext cx="2911821" cy="2362200"/>
              </a:xfrm>
              <a:prstGeom prst="rect">
                <a:avLst/>
              </a:prstGeom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4800600" y="5486400"/>
                <a:ext cx="1371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hlinkClick r:id="rId10"/>
                  </a:rPr>
                  <a:t>opentravel.com</a:t>
                </a:r>
                <a:r>
                  <a:rPr lang="en-US" sz="1100" dirty="0" smtClean="0"/>
                  <a:t> </a:t>
                </a:r>
                <a:endParaRPr lang="en-US" sz="11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mapas</a:t>
            </a:r>
            <a:endParaRPr lang="en-US" dirty="0"/>
          </a:p>
        </p:txBody>
      </p:sp>
      <p:sp>
        <p:nvSpPr>
          <p:cNvPr id="79876" name="AutoShape 4" descr="data:image/jpeg;base64,/9j/4AAQSkZJRgABAQAAAQABAAD/2wBDAAkGBwgHBgkIBwgKCgkLDRYPDQwMDRsUFRAWIB0iIiAdHx8kKDQsJCYxJx8fLT0tMTU3Ojo6Iys/RD84QzQ5Ojf/2wBDAQoKCg0MDRoPDxo3JR8lNzc3Nzc3Nzc3Nzc3Nzc3Nzc3Nzc3Nzc3Nzc3Nzc3Nzc3Nzc3Nzc3Nzc3Nzc3Nzc3Nzf/wAARCABcAEsDASIAAhEBAxEB/8QAGwAAAgMBAQEAAAAAAAAAAAAABAUCAwYHAQD/xAA3EAACAQIEBAMFBgYDAAAAAAABAgMEEQAFEiETMUFRBiJhFHGBkbEyQqHR4fAVI1JTwfFygqL/xAAaAQACAwEBAAAAAAAAAAAAAAADBAECBQAG/8QAKBEAAgMAAgIABQQDAAAAAAAAAQIAAxEEIRIxBRMiQVEUMmFxgbHB/9oADAMBAAIRAxEAPwDp9RWw0RhWrlCtNII4xbmT++eLuGkp1kA/AcsJ/F2X1tfl6jL5NMsbhig2L29b2258ug+KvwplOdUdfHJWgR0yowKtJcm/YA2G9sELEHMlAgK7s2OK3ZwwCx6h/wAhiy3Y/PEW1XOkKSB1xMHPVuR5lsffhB4gzj2eQU9LHHNMCQ1zuhIFrDqdx6YdyTGIAvG7X/tqW/xjHcRaypqasRqEkOmNbclH58z6nFXsFalyISqo2uEEWUlYBm9IZqiSKJGHEklW7A3ub3F+2+OirGeXGBTsRc2998c8zzLpYYUzAoqQykR6fvFt97DpYY2fh+sTNMqindlepQaJTyNx+Y3+OE+W7sFs8iB/qUQBLXr95D7Fzptcg2ZgAMW6ffikxSKt1ZwbgWDDf6+uLgSotpY+pIxnchyze9jCDBIg73YW6emPTcC4GrsB1x42pU8ih27XtfEZHSO2rUCf6VJ+mPQRaQaq0auJBMtjtZNV9r/dvi5Dq81iL9CMBGX2qoEaPIEt5Xjktfa+4/f44IBeKFdUilxszspN7czYYgEH1OiHPM8LcSkoWR0I0yTA8u4HfrhdQpJIYqdIZE1mwdith67HlhdBHLoAjjLHcstzcAczy+OGcEtRSmBo43d4wCAukhj2sdz8MD5wChF+2xv4fp82HvIu8YySJPTUWto4IIgUOx1k3ux+It8MGeARPHPUSmWZqZUsw6Fja2w2uADhl4gyZK8rU1qyiULpRKZyC3NtJ7Wudxz+l3hZ4qiGan9mjgWPSVSNz5h3J5k7DngXKdFqwxGul2tNhMcoDEjEs8kYGxLXNudzfE9ch+6o9Cd8UyQTKzj2hOE2xjdC3l7btiYSmAHF0q/UGTcenPGIzA9mO4R6kpVYtcbi3QfqMC1eZ0dLpp55A0jHQyKLlbi/m32FiP1wxAF8ZSTIMzrM59urGpo4lmDlIw12UdLXsTt1749DYzAfQO4puGWUMzQZgqukxDMT/IuwNzcA7AW+P6aQMwKDTswuTfljMV1RViolEKrqXdWW4YW5ah8vlh3U5tT0WVCuqtSRgAHynne1vTfCfDtXydB+djNyHFMCzOrpMrr4l4KR+0byvpJuL77fPAWVxcWqV6PVNHGytqJPL49fT6YtbMf4vT09XDT6QdWjUb23t/j/AFgPMcxqqWBEhLIp8gYLYp2Cm/p6n1x1nLodwp9gwaWPSG/mHeIKiso6COSi4skocFuG+srsdyLEW6fHGYy3P6iN5J4k4ciAlmctax6af3yxUcwfaLiVMnMW32673tiVLlrTrI6RuqK3PiBRfY9D/rAeRy9Uj0JNHi5zO5rskzxc0jSGcQmck3XcK9uwtv1+WHyKqKFRQo7AWGMLlNNNl0vFWZkEg0A6jJ8CR9b/AK6GHMKmONU1RPbbUykn64yXsUHqOiljHVsD1bLTUckliEQFm0mxA62sMEDEXYqVAF7nf0x6uZszFTX5UVR2pzIxUlLG5U9jc+vP0xls+kmzOYyrM6xxN5ICvljHLY23bpvh54oo4qXMg0NwJE18NDYA7jly6YSJMQ3ngkjH9TFfzxi22MjlQAM/HUdqbCG9/wBxxRy3iT2epjEWkK3lAAPO27XH6YV5/VZhDOtKkYaG+oMqajJ8z0vyGHNFR1zQLwLRxzEEPIAoPK/75+nb7OqU0ZjVzxrmy8Nbbj1279zgHGG27mwb0BumbBMrFWsSU4L8VmsAoLEnta53xqcqvT0waZJI5XJLRtYEW2Gx3xKD2CnhSVYTFUqAJQmzX5m7XxVVSmUCWMFrtqILsSO24BJ7YZahOT0DkgeHGAZezPGqKV61o2NQjsfsmVgG36DVYXwaxpSTxFRX6hlF8LoUjlq4FcxLNJJYRM7G9za9jb6Y2Kij0i0MQ96LiW+GIx+liBLpzG8ewNg+cTpBLTkwiTVqLEWuBtY/v1xaJpRErq+gWuwkF7fjthNJRcTPHvKxjjYkAM3lAHIksRz9MHxJOJy2m6G/n45Nx08trD4YNbYfmEg5DLUoQAiJvENLUVtW1TGiVC6LII1vaw5fP164ppMhzGpoknCKkrEjhybFQDbfGrp0eQsW0grYAX6+tsW0ssYcwgFXA3QsTa3v/e+Jr4i2Hzf7xeywKfFYJQRCkhpqWokgacKQREPtaeltyduuJPDHOGp6gNqW7q8d135XHIdMEuV9ojkmjAkW4TT5jY8/oMSWJhqEcYiPRwbn8Ri/6cA7WPXWfmC8t/dMVX+HZ4KsyI0jUpu+yE6RubWF/dbCKplqFouNSq8ag+Vw1rqTbcKO4A/THUyupdDhSo+1r3+PK2OaZnllVk1bHTyxGtoAxKJrY+Uk7AAbNbfb8cU+Tqhk67heM4SzCNHuV+GEqf41BWSIZWj8w1r9r7pAYnmL8/TG7fPaKNyrxOGB3GtDv8GwGVizLJ4Wy2N1VQLKdmBAItY269bH3YVJTsqhWqZVI2Ism3/kYu5ajod7HR4cw+TDM6yaTxLmEOW0euVl4shCxKANTd+fQf5xVQ5hQzsqx1nEJG6Ar5ffsLY5lmM80k6SyzSSSH70jljz9cMPDzF81ptRuQ53/wCpxW64AF/HcEEnHIGeU6WuYU6i0SuR7rW+eB469SX1Q1CEciZQQ344AMZlUASvHYk3S2/TqMSigMIN5pZL/wBwg2+Qxkn4ryM0YP8AEIOJV95ZXeI0oZ44hSSylzqY6x5VJt193LDiQqirLI4idhyaTa/bnY4wtdClfniQTjyB0iBXYgGx+e+OgQwpDTpAi/ykQIFO/lAsB8sa3Dte+vbD/wAmY+LawX0IPPVQUo0SXLkX0jmfifzwrzX+HZnTNFPFKy3usiBbrb3nD3gpZQo0qAQFXYdMVPTK0xGuUeW+0hHXtyw8AMyQDh0QOKbhrClNR1FQqARiaIRquw52LA/h7sRkyOjlcvIHLH+k6R6bDbli6vnmgEIjkPmBubDfA6Vs+kXYE97DEztn/9k="/>
          <p:cNvSpPr>
            <a:spLocks noChangeAspect="1" noChangeArrowheads="1"/>
          </p:cNvSpPr>
          <p:nvPr/>
        </p:nvSpPr>
        <p:spPr bwMode="auto">
          <a:xfrm>
            <a:off x="155575" y="-381000"/>
            <a:ext cx="657225" cy="800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878" name="AutoShape 6" descr="data:image/jpeg;base64,/9j/4AAQSkZJRgABAQAAAQABAAD/2wBDAAkGBwgHBgkIBwgKCgkLDRYPDQwMDRsUFRAWIB0iIiAdHx8kKDQsJCYxJx8fLT0tMTU3Ojo6Iys/RD84QzQ5Ojf/2wBDAQoKCg0MDRoPDxo3JR8lNzc3Nzc3Nzc3Nzc3Nzc3Nzc3Nzc3Nzc3Nzc3Nzc3Nzc3Nzc3Nzc3Nzc3Nzc3Nzc3Nzf/wAARCABcAEsDASIAAhEBAxEB/8QAGwAAAgMBAQEAAAAAAAAAAAAABAUCAwYHAQD/xAA3EAACAQIEBAMFBgYDAAAAAAABAgMEEQAFEiETMUFRBiJhFHGBkbEyQqHR4fAVI1JTwfFygqL/xAAaAQACAwEBAAAAAAAAAAAAAAADBAECBQAG/8QAKBEAAgMAAgIABQQDAAAAAAAAAQIAAxEEIRIxBRMiQVEUMmFxgbHB/9oADAMBAAIRAxEAPwDp9RWw0RhWrlCtNII4xbmT++eLuGkp1kA/AcsJ/F2X1tfl6jL5NMsbhig2L29b2258ug+KvwplOdUdfHJWgR0yowKtJcm/YA2G9sELEHMlAgK7s2OK3ZwwCx6h/wAhiy3Y/PEW1XOkKSB1xMHPVuR5lsffhB4gzj2eQU9LHHNMCQ1zuhIFrDqdx6YdyTGIAvG7X/tqW/xjHcRaypqasRqEkOmNbclH58z6nFXsFalyISqo2uEEWUlYBm9IZqiSKJGHEklW7A3ub3F+2+OirGeXGBTsRc2998c8zzLpYYUzAoqQykR6fvFt97DpYY2fh+sTNMqindlepQaJTyNx+Y3+OE+W7sFs8iB/qUQBLXr95D7Fzptcg2ZgAMW6ffikxSKt1ZwbgWDDf6+uLgSotpY+pIxnchyze9jCDBIg73YW6emPTcC4GrsB1x42pU8ih27XtfEZHSO2rUCf6VJ+mPQRaQaq0auJBMtjtZNV9r/dvi5Dq81iL9CMBGX2qoEaPIEt5Xjktfa+4/f44IBeKFdUilxszspN7czYYgEH1OiHPM8LcSkoWR0I0yTA8u4HfrhdQpJIYqdIZE1mwdith67HlhdBHLoAjjLHcstzcAczy+OGcEtRSmBo43d4wCAukhj2sdz8MD5wChF+2xv4fp82HvIu8YySJPTUWto4IIgUOx1k3ux+It8MGeARPHPUSmWZqZUsw6Fja2w2uADhl4gyZK8rU1qyiULpRKZyC3NtJ7Wudxz+l3hZ4qiGan9mjgWPSVSNz5h3J5k7DngXKdFqwxGul2tNhMcoDEjEs8kYGxLXNudzfE9ch+6o9Cd8UyQTKzj2hOE2xjdC3l7btiYSmAHF0q/UGTcenPGIzA9mO4R6kpVYtcbi3QfqMC1eZ0dLpp55A0jHQyKLlbi/m32FiP1wxAF8ZSTIMzrM59urGpo4lmDlIw12UdLXsTt1749DYzAfQO4puGWUMzQZgqukxDMT/IuwNzcA7AW+P6aQMwKDTswuTfljMV1RViolEKrqXdWW4YW5ah8vlh3U5tT0WVCuqtSRgAHynne1vTfCfDtXydB+djNyHFMCzOrpMrr4l4KR+0byvpJuL77fPAWVxcWqV6PVNHGytqJPL49fT6YtbMf4vT09XDT6QdWjUb23t/j/AFgPMcxqqWBEhLIp8gYLYp2Cm/p6n1x1nLodwp9gwaWPSG/mHeIKiso6COSi4skocFuG+srsdyLEW6fHGYy3P6iN5J4k4ciAlmctax6af3yxUcwfaLiVMnMW32673tiVLlrTrI6RuqK3PiBRfY9D/rAeRy9Uj0JNHi5zO5rskzxc0jSGcQmck3XcK9uwtv1+WHyKqKFRQo7AWGMLlNNNl0vFWZkEg0A6jJ8CR9b/AK6GHMKmONU1RPbbUykn64yXsUHqOiljHVsD1bLTUckliEQFm0mxA62sMEDEXYqVAF7nf0x6uZszFTX5UVR2pzIxUlLG5U9jc+vP0xls+kmzOYyrM6xxN5ICvljHLY23bpvh54oo4qXMg0NwJE18NDYA7jly6YSJMQ3ngkjH9TFfzxi22MjlQAM/HUdqbCG9/wBxxRy3iT2epjEWkK3lAAPO27XH6YV5/VZhDOtKkYaG+oMqajJ8z0vyGHNFR1zQLwLRxzEEPIAoPK/75+nb7OqU0ZjVzxrmy8Nbbj1279zgHGG27mwb0BumbBMrFWsSU4L8VmsAoLEnta53xqcqvT0waZJI5XJLRtYEW2Gx3xKD2CnhSVYTFUqAJQmzX5m7XxVVSmUCWMFrtqILsSO24BJ7YZahOT0DkgeHGAZezPGqKV61o2NQjsfsmVgG36DVYXwaxpSTxFRX6hlF8LoUjlq4FcxLNJJYRM7G9za9jb6Y2Kij0i0MQ96LiW+GIx+liBLpzG8ewNg+cTpBLTkwiTVqLEWuBtY/v1xaJpRErq+gWuwkF7fjthNJRcTPHvKxjjYkAM3lAHIksRz9MHxJOJy2m6G/n45Nx08trD4YNbYfmEg5DLUoQAiJvENLUVtW1TGiVC6LII1vaw5fP164ppMhzGpoknCKkrEjhybFQDbfGrp0eQsW0grYAX6+tsW0ssYcwgFXA3QsTa3v/e+Jr4i2Hzf7xeywKfFYJQRCkhpqWokgacKQREPtaeltyduuJPDHOGp6gNqW7q8d135XHIdMEuV9ojkmjAkW4TT5jY8/oMSWJhqEcYiPRwbn8Ri/6cA7WPXWfmC8t/dMVX+HZ4KsyI0jUpu+yE6RubWF/dbCKplqFouNSq8ag+Vw1rqTbcKO4A/THUyupdDhSo+1r3+PK2OaZnllVk1bHTyxGtoAxKJrY+Uk7AAbNbfb8cU+Tqhk67heM4SzCNHuV+GEqf41BWSIZWj8w1r9r7pAYnmL8/TG7fPaKNyrxOGB3GtDv8GwGVizLJ4Wy2N1VQLKdmBAItY269bH3YVJTsqhWqZVI2Ism3/kYu5ajod7HR4cw+TDM6yaTxLmEOW0euVl4shCxKANTd+fQf5xVQ5hQzsqx1nEJG6Ar5ffsLY5lmM80k6SyzSSSH70jljz9cMPDzF81ptRuQ53/wCpxW64AF/HcEEnHIGeU6WuYU6i0SuR7rW+eB469SX1Q1CEciZQQ344AMZlUASvHYk3S2/TqMSigMIN5pZL/wBwg2+Qxkn4ryM0YP8AEIOJV95ZXeI0oZ44hSSylzqY6x5VJt193LDiQqirLI4idhyaTa/bnY4wtdClfniQTjyB0iBXYgGx+e+OgQwpDTpAi/ykQIFO/lAsB8sa3Dte+vbD/wAmY+LawX0IPPVQUo0SXLkX0jmfifzwrzX+HZnTNFPFKy3usiBbrb3nD3gpZQo0qAQFXYdMVPTK0xGuUeW+0hHXtyw8AMyQDh0QOKbhrClNR1FQqARiaIRquw52LA/h7sRkyOjlcvIHLH+k6R6bDbli6vnmgEIjkPmBubDfA6Vs+kXYE97DEztn/9k="/>
          <p:cNvSpPr>
            <a:spLocks noChangeAspect="1" noChangeArrowheads="1"/>
          </p:cNvSpPr>
          <p:nvPr/>
        </p:nvSpPr>
        <p:spPr bwMode="auto">
          <a:xfrm>
            <a:off x="155575" y="-381000"/>
            <a:ext cx="657225" cy="800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9880" name="Picture 8" descr="https://encrypted-tbn0.gstatic.com/images?q=tbn:ANd9GcT2R81R05TcXt7OUr2I5rKwEqQuS6bNpinLEI0Ti85fWbNXE572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447800"/>
            <a:ext cx="2362200" cy="2885840"/>
          </a:xfrm>
          <a:prstGeom prst="rect">
            <a:avLst/>
          </a:prstGeom>
          <a:noFill/>
        </p:spPr>
      </p:pic>
      <p:sp>
        <p:nvSpPr>
          <p:cNvPr id="79882" name="AutoShape 10" descr="data:image/jpeg;base64,/9j/4AAQSkZJRgABAQAAAQABAAD/2wBDAAkGBwgHBgkIBwgKCgkLDRYPDQwMDRsUFRAWIB0iIiAdHx8kKDQsJCYxJx8fLT0tMTU3Ojo6Iys/RD84QzQ5Ojf/2wBDAQoKCg0MDRoPDxo3JR8lNzc3Nzc3Nzc3Nzc3Nzc3Nzc3Nzc3Nzc3Nzc3Nzc3Nzc3Nzc3Nzc3Nzc3Nzc3Nzc3Nzf/wAARCABgAEgDASIAAhEBAxEB/8QAGwAAAQUBAQAAAAAAAAAAAAAAAAIEBQYHAwH/xAA3EAACAQMDAgMEBwgDAAAAAAABAgMABBEFEiExQQYTUSJhcZEUFTKBobHBBxYjJDNCUvBiktH/xAAaAQACAwEBAAAAAAAAAAAAAAAABQEDBAYC/8QALBEAAQQBBAECAwkAAAAAAAAAAQACAwQRBSExQVESYQYTgSIycaGxwdHh8P/aAAwDAQACEQMRAD8A3GoPxTra6TabYiDdygiJcZx6sfcPzqbJAqhftDvYJZ7e3gHmT2+7zVXtuAIGT374+FSOVi1Gd0FZz2nB6VG17xHqiXMxkvpxM4j8tlC/0xliAcZU7gpwODjmnFn+1HXLa1MEqxTkRbEleF94bsxPQ0ln8wFJ7NwhGGZymAPnVa1KJIb6RItoQsNu3oAcVitNkjPra7lPPhPUqeoRilPCA5jfUXc+rGAeN899/stM8JeL31uKSPVL66guIwNhtkUbwRzkbcAk8Ae752u2ZZpFgXUNZ3HqZLXaPgWMWB/vurJ/DEctrM0TOjLMMldvTAPfrV3/AHigit7dbXU2V4+G3ybsgA5zn2evasY1CSKYQyMJ43Hj3Xq42nLIX1HfYJxvsM+2elcDp0wlDpqd6q7gTH/DII9OVz+NSFV3QLj94NMW9F1dW7uWWSGOUEI2e3GR2I+6pT6ucSbxqF6BnO3epHXOPs04CWggjIT6iiihSoq501YbZ5EursNGhZd1ywXIHGecY+NV3Wo9OeJlaBXuWTCuBhh6En9DVv1C1S9s5baQkLIMEjt3rPb9biz1CS2mhllZWAMoYEdsHk5xjB70g1mGR0kcjXEBueDjdbaleKfLJNx4woHULaSG3l8wZj6BgRz6cVFGNDIJCilwMBscinepyPNey+cu0qQAhOcAdP8A376bZ5xTSF8j4wZNyuUsQwV53trAhuTz/uPYryRd6Fc4z3xmuSxSgj+YOB22Cu1FWqgHCmNC8SX2hpLHaCFkk52yJkBuOcjBPGRjNXnSPHOmXUA+nsbS4H2lZSVPvBA/OsuoqQ4haIrUkew3C3KxvrXUIvOsp45owcFkOcH0orGtM1W90qUy2Nw8WSN6jkPjsQeKK9h2UxiuNe3JG626q34ssAUW+j6rhZBjqM8H7s/7ipVtZ09ZTEbgGQEgoFYtkZzwB7vvpB1fTJldDcI67cuNpI2nj0queFs0ZYe0xhlMTw8LPr21triFjcKBtU/xOhQeuazm2unjnE8mXYrg5POOOlbNrul2V7YXEukTxKP6cij2lG7jOP06friLRktxK2P+OCD+FJ2wTVvvHbOy67S46eoMla5mSQAejg57+nlWC1uo7lSUyCvVT2pcsSSlS4Ps9MMR+VR1rYajFCl1HA/kttJfI9oZ7jrj7qlKZQyF7ckLhNf0tmm2vTC7LDuN8keQfrx7JKIsaBVzgepzSqKUiNI6xxqWdiFVR1JPQVckXJV38AeHBIy6tfxZQEG1RsEE/wCZHu7fP0oq66LZnT9JtLRjloolVj78c/jRVoGAn8MQjYGhPaKKRKnmRsm5l3DG5Tgj4VKuUf4gYiw2j+6RR+v6VhV/bWM15NLZrKsDsWRWOMA9gB0Gc491ap42mk0bSgIrueR3OUM7biG4Axx6Fj91ZT5sSjHmIAOPtDin2lUoZoy+ZoI6ysklyxXkPyHlvnBI/RTdrfvcx/RD5CblCKGQgHgDGQfjTeeCS2maKVo2PVdmeFPTOe/BpnbySpKslqcyDO0gA/Hr99PLeG4vLpVjD3FzOwUY6se2OwH5Ut1OpDWn9MR5Gcd/0PCm5cNmq0Sty/OAcdd/iU/0bQtQ1p2FlENifalc7UU+me59wq7+F/BjaVffTL+WGZ0GIkQEhT/lz39KnvDelnR9IgsnkEjpkswHGSSTj3c4qTrCGheYKjGAOdyiiiivS2Ioorw0IWdftLv45EFuMMd4Vfdt5Y/PC1nhijJJMaEnqdoqzeOrpp9XCHhQpcDt7THn5AUnwh4bbXbpJGkj+jRS4nQ7wxUAHggYyc9Mg8GutpujrUg9/HKUyB0kpATLwxp/1jqa2cLxxyujeXu4U45I49w9K0Tw9pEPh+WR57S4nvXIBnihLIoIHCnrj1OOtTGjeHdL0VmfT7bZI4w0jMWYj0yeg+FS1cxeMM9s2WAgkY3/AITaJ8ja4gcdgcrlazC4hWURyR7s+zKhVhg45FdaKKpQiiiihCK43svkWk0oIBRCckZHyrtSJo1mheJxlXUqw9xoQVi3iqf6Tq4Qb5WjVUbByzMSSRnHX2sdOvatY8N2NtYaTDHaWktojjzGilOXDHruOTzVHayg0LxZbXd5byFXkO/dFvUEjh1AHXOCSDkZPFaJcCaa2/k5lidsFZGj3gD4ZFM71gPjjjZwB+ax1m4LieUq6tYrpAswbCnI2uVIOCOoIPemn1JY4XCzjb0IuZAepPXdz1PzpU0Wq7wbe7tQuBkSW7HPAz0Ye/50lotY/tu7Lp3tm6/9/h+NLFsSvqez2KoWYBQFG24kBwCT1De809RBGioucKMDJyfnXkQcRIJSrSYG4qMAnvgUuhCKKKKEL//Z"/>
          <p:cNvSpPr>
            <a:spLocks noChangeAspect="1" noChangeArrowheads="1"/>
          </p:cNvSpPr>
          <p:nvPr/>
        </p:nvSpPr>
        <p:spPr bwMode="auto">
          <a:xfrm>
            <a:off x="155575" y="-411163"/>
            <a:ext cx="6477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884" name="AutoShape 12" descr="data:image/jpeg;base64,/9j/4AAQSkZJRgABAQAAAQABAAD/2wBDAAkGBwgHBgkIBwgKCgkLDRYPDQwMDRsUFRAWIB0iIiAdHx8kKDQsJCYxJx8fLT0tMTU3Ojo6Iys/RD84QzQ5Ojf/2wBDAQoKCg0MDRoPDxo3JR8lNzc3Nzc3Nzc3Nzc3Nzc3Nzc3Nzc3Nzc3Nzc3Nzc3Nzc3Nzc3Nzc3Nzc3Nzc3Nzc3Nzf/wAARCABgAEgDASIAAhEBAxEB/8QAGwAAAQUBAQAAAAAAAAAAAAAAAAIEBQYHAwH/xAA3EAACAQMDAgMEBwgDAAAAAAABAgMABBEFEiExQQYTUSJhcZEUFTKBobHBBxYjJDNCUvBiktH/xAAaAQACAwEBAAAAAAAAAAAAAAAABQEDBAYC/8QALBEAAQQBBAECAwkAAAAAAAAAAQACAwQRBSExQVESYQYTgSIycaGxwdHh8P/aAAwDAQACEQMRAD8A3GoPxTra6TabYiDdygiJcZx6sfcPzqbJAqhftDvYJZ7e3gHmT2+7zVXtuAIGT374+FSOVi1Gd0FZz2nB6VG17xHqiXMxkvpxM4j8tlC/0xliAcZU7gpwODjmnFn+1HXLa1MEqxTkRbEleF94bsxPQ0ln8wFJ7NwhGGZymAPnVa1KJIb6RItoQsNu3oAcVitNkjPra7lPPhPUqeoRilPCA5jfUXc+rGAeN899/stM8JeL31uKSPVL66guIwNhtkUbwRzkbcAk8Ae752u2ZZpFgXUNZ3HqZLXaPgWMWB/vurJ/DEctrM0TOjLMMldvTAPfrV3/AHigit7dbXU2V4+G3ybsgA5zn2evasY1CSKYQyMJ43Hj3Xq42nLIX1HfYJxvsM+2elcDp0wlDpqd6q7gTH/DII9OVz+NSFV3QLj94NMW9F1dW7uWWSGOUEI2e3GR2I+6pT6ucSbxqF6BnO3epHXOPs04CWggjIT6iiihSoq501YbZ5EursNGhZd1ywXIHGecY+NV3Wo9OeJlaBXuWTCuBhh6En9DVv1C1S9s5baQkLIMEjt3rPb9biz1CS2mhllZWAMoYEdsHk5xjB70g1mGR0kcjXEBueDjdbaleKfLJNx4woHULaSG3l8wZj6BgRz6cVFGNDIJCilwMBscinepyPNey+cu0qQAhOcAdP8A376bZ5xTSF8j4wZNyuUsQwV53trAhuTz/uPYryRd6Fc4z3xmuSxSgj+YOB22Cu1FWqgHCmNC8SX2hpLHaCFkk52yJkBuOcjBPGRjNXnSPHOmXUA+nsbS4H2lZSVPvBA/OsuoqQ4haIrUkew3C3KxvrXUIvOsp45owcFkOcH0orGtM1W90qUy2Nw8WSN6jkPjsQeKK9h2UxiuNe3JG626q34ssAUW+j6rhZBjqM8H7s/7ipVtZ09ZTEbgGQEgoFYtkZzwB7vvpB1fTJldDcI67cuNpI2nj0queFs0ZYe0xhlMTw8LPr21triFjcKBtU/xOhQeuazm2unjnE8mXYrg5POOOlbNrul2V7YXEukTxKP6cij2lG7jOP06friLRktxK2P+OCD+FJ2wTVvvHbOy67S46eoMla5mSQAejg57+nlWC1uo7lSUyCvVT2pcsSSlS4Ps9MMR+VR1rYajFCl1HA/kttJfI9oZ7jrj7qlKZQyF7ckLhNf0tmm2vTC7LDuN8keQfrx7JKIsaBVzgepzSqKUiNI6xxqWdiFVR1JPQVckXJV38AeHBIy6tfxZQEG1RsEE/wCZHu7fP0oq66LZnT9JtLRjloolVj78c/jRVoGAn8MQjYGhPaKKRKnmRsm5l3DG5Tgj4VKuUf4gYiw2j+6RR+v6VhV/bWM15NLZrKsDsWRWOMA9gB0Gc491ap42mk0bSgIrueR3OUM7biG4Axx6Fj91ZT5sSjHmIAOPtDin2lUoZoy+ZoI6ysklyxXkPyHlvnBI/RTdrfvcx/RD5CblCKGQgHgDGQfjTeeCS2maKVo2PVdmeFPTOe/BpnbySpKslqcyDO0gA/Hr99PLeG4vLpVjD3FzOwUY6se2OwH5Ut1OpDWn9MR5Gcd/0PCm5cNmq0Sty/OAcdd/iU/0bQtQ1p2FlENifalc7UU+me59wq7+F/BjaVffTL+WGZ0GIkQEhT/lz39KnvDelnR9IgsnkEjpkswHGSSTj3c4qTrCGheYKjGAOdyiiiivS2Ioorw0IWdftLv45EFuMMd4Vfdt5Y/PC1nhijJJMaEnqdoqzeOrpp9XCHhQpcDt7THn5AUnwh4bbXbpJGkj+jRS4nQ7wxUAHggYyc9Mg8GutpujrUg9/HKUyB0kpATLwxp/1jqa2cLxxyujeXu4U45I49w9K0Tw9pEPh+WR57S4nvXIBnihLIoIHCnrj1OOtTGjeHdL0VmfT7bZI4w0jMWYj0yeg+FS1cxeMM9s2WAgkY3/AITaJ8ja4gcdgcrlazC4hWURyR7s+zKhVhg45FdaKKpQiiiihCK43svkWk0oIBRCckZHyrtSJo1mheJxlXUqw9xoQVi3iqf6Tq4Qb5WjVUbByzMSSRnHX2sdOvatY8N2NtYaTDHaWktojjzGilOXDHruOTzVHayg0LxZbXd5byFXkO/dFvUEjh1AHXOCSDkZPFaJcCaa2/k5lidsFZGj3gD4ZFM71gPjjjZwB+ax1m4LieUq6tYrpAswbCnI2uVIOCOoIPemn1JY4XCzjb0IuZAepPXdz1PzpU0Wq7wbe7tQuBkSW7HPAz0Ye/50lotY/tu7Lp3tm6/9/h+NLFsSvqez2KoWYBQFG24kBwCT1De809RBGioucKMDJyfnXkQcRIJSrSYG4qMAnvgUuhCKKKKEL//Z"/>
          <p:cNvSpPr>
            <a:spLocks noChangeAspect="1" noChangeArrowheads="1"/>
          </p:cNvSpPr>
          <p:nvPr/>
        </p:nvSpPr>
        <p:spPr bwMode="auto">
          <a:xfrm>
            <a:off x="155575" y="-411163"/>
            <a:ext cx="6477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9886" name="Picture 14" descr="https://encrypted-tbn1.gstatic.com/images?q=tbn:ANd9GcSA0EJmdRzGBhBnBkQJXpSegQbr9pBuIaEgj538G4xzO6QpsYzN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752600"/>
            <a:ext cx="2246127" cy="2971800"/>
          </a:xfrm>
          <a:prstGeom prst="rect">
            <a:avLst/>
          </a:prstGeom>
          <a:noFill/>
        </p:spPr>
      </p:pic>
      <p:pic>
        <p:nvPicPr>
          <p:cNvPr id="10" name="Picture 9" descr="caribbean-ma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1905000"/>
            <a:ext cx="3695700" cy="2439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67208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¿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debo</a:t>
            </a:r>
            <a:r>
              <a:rPr lang="en-US" sz="2400" dirty="0" smtClean="0"/>
              <a:t> </a:t>
            </a:r>
            <a:r>
              <a:rPr lang="en-US" sz="2400" dirty="0" err="1" smtClean="0"/>
              <a:t>llevar</a:t>
            </a:r>
            <a:r>
              <a:rPr lang="en-US" sz="2400" dirty="0" smtClean="0"/>
              <a:t> en mi </a:t>
            </a:r>
            <a:r>
              <a:rPr lang="en-US" sz="2400" dirty="0" err="1" smtClean="0"/>
              <a:t>maleta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pic>
        <p:nvPicPr>
          <p:cNvPr id="14" name="Picture 10" descr="cap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7432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0"/>
          <p:cNvGrpSpPr/>
          <p:nvPr/>
        </p:nvGrpSpPr>
        <p:grpSpPr>
          <a:xfrm>
            <a:off x="228600" y="1143000"/>
            <a:ext cx="4095570" cy="1817132"/>
            <a:chOff x="228600" y="1143000"/>
            <a:chExt cx="4095570" cy="1817132"/>
          </a:xfrm>
        </p:grpSpPr>
        <p:pic>
          <p:nvPicPr>
            <p:cNvPr id="8" name="Picture 6" descr="coat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71800" y="1447800"/>
              <a:ext cx="103505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 descr="scarf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1143000"/>
              <a:ext cx="869950" cy="150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1" descr="blouse.gif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71600" y="1295400"/>
              <a:ext cx="1371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304800" y="2590800"/>
              <a:ext cx="40193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 </a:t>
              </a:r>
              <a:r>
                <a:rPr lang="en-US" dirty="0" err="1" smtClean="0"/>
                <a:t>bufanda</a:t>
              </a:r>
              <a:r>
                <a:rPr lang="en-US" dirty="0" smtClean="0"/>
                <a:t>      la </a:t>
              </a:r>
              <a:r>
                <a:rPr lang="en-US" dirty="0" err="1" smtClean="0"/>
                <a:t>blusa</a:t>
              </a:r>
              <a:r>
                <a:rPr lang="en-US" dirty="0" smtClean="0"/>
                <a:t>               el </a:t>
              </a:r>
              <a:r>
                <a:rPr lang="en-US" dirty="0" err="1" smtClean="0"/>
                <a:t>abrigo</a:t>
              </a:r>
              <a:r>
                <a:rPr lang="en-US" dirty="0" smtClean="0"/>
                <a:t>   </a:t>
              </a:r>
              <a:endParaRPr lang="en-US" dirty="0"/>
            </a:p>
          </p:txBody>
        </p:sp>
      </p:grpSp>
      <p:grpSp>
        <p:nvGrpSpPr>
          <p:cNvPr id="27" name="Group 51"/>
          <p:cNvGrpSpPr/>
          <p:nvPr/>
        </p:nvGrpSpPr>
        <p:grpSpPr>
          <a:xfrm>
            <a:off x="4191000" y="1143000"/>
            <a:ext cx="1008994" cy="1588532"/>
            <a:chOff x="4191000" y="1143000"/>
            <a:chExt cx="1008994" cy="1588532"/>
          </a:xfrm>
        </p:grpSpPr>
        <p:pic>
          <p:nvPicPr>
            <p:cNvPr id="26" name="Picture 23" descr="boots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191000" y="1143000"/>
              <a:ext cx="996438" cy="1193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4191000" y="2362200"/>
              <a:ext cx="1008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las</a:t>
              </a:r>
              <a:r>
                <a:rPr lang="en-US" dirty="0" smtClean="0"/>
                <a:t> </a:t>
              </a:r>
              <a:r>
                <a:rPr lang="en-US" dirty="0" err="1" smtClean="0"/>
                <a:t>botas</a:t>
              </a:r>
              <a:endParaRPr lang="en-US" dirty="0"/>
            </a:p>
          </p:txBody>
        </p:sp>
      </p:grpSp>
      <p:grpSp>
        <p:nvGrpSpPr>
          <p:cNvPr id="30" name="Group 70"/>
          <p:cNvGrpSpPr/>
          <p:nvPr/>
        </p:nvGrpSpPr>
        <p:grpSpPr>
          <a:xfrm>
            <a:off x="5334000" y="2133600"/>
            <a:ext cx="1756247" cy="914400"/>
            <a:chOff x="5334000" y="2133600"/>
            <a:chExt cx="1756247" cy="914400"/>
          </a:xfrm>
        </p:grpSpPr>
        <p:pic>
          <p:nvPicPr>
            <p:cNvPr id="9" name="Picture 7" descr="hat.jp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34000" y="2133600"/>
              <a:ext cx="941388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6096000" y="2590800"/>
              <a:ext cx="994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La </a:t>
              </a:r>
              <a:r>
                <a:rPr lang="en-US" dirty="0" err="1" smtClean="0"/>
                <a:t>gorra</a:t>
              </a:r>
              <a:endParaRPr lang="en-US" dirty="0"/>
            </a:p>
          </p:txBody>
        </p:sp>
      </p:grpSp>
      <p:grpSp>
        <p:nvGrpSpPr>
          <p:cNvPr id="31" name="Group 52"/>
          <p:cNvGrpSpPr/>
          <p:nvPr/>
        </p:nvGrpSpPr>
        <p:grpSpPr>
          <a:xfrm>
            <a:off x="6248400" y="1219200"/>
            <a:ext cx="1701336" cy="1283732"/>
            <a:chOff x="6248400" y="1219200"/>
            <a:chExt cx="1701336" cy="1283732"/>
          </a:xfrm>
        </p:grpSpPr>
        <p:pic>
          <p:nvPicPr>
            <p:cNvPr id="6" name="Picture 13" descr="sandals.gif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05600" y="1219200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6248400" y="2133600"/>
              <a:ext cx="1701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Las </a:t>
              </a:r>
              <a:r>
                <a:rPr lang="en-US" dirty="0" err="1" smtClean="0"/>
                <a:t>sandalias</a:t>
              </a:r>
              <a:endParaRPr lang="en-US" dirty="0"/>
            </a:p>
          </p:txBody>
        </p:sp>
      </p:grpSp>
      <p:grpSp>
        <p:nvGrpSpPr>
          <p:cNvPr id="42" name="Group 69"/>
          <p:cNvGrpSpPr/>
          <p:nvPr/>
        </p:nvGrpSpPr>
        <p:grpSpPr>
          <a:xfrm>
            <a:off x="7696200" y="1219200"/>
            <a:ext cx="1447800" cy="1664732"/>
            <a:chOff x="7696200" y="1219200"/>
            <a:chExt cx="1447800" cy="1664732"/>
          </a:xfrm>
        </p:grpSpPr>
        <p:pic>
          <p:nvPicPr>
            <p:cNvPr id="22" name="Picture 13" descr="dress.gif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696200" y="1219200"/>
              <a:ext cx="1447800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8001000" y="2514600"/>
              <a:ext cx="10807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El </a:t>
              </a:r>
              <a:r>
                <a:rPr lang="en-US" dirty="0" err="1" smtClean="0"/>
                <a:t>vestido</a:t>
              </a:r>
              <a:endParaRPr lang="en-US" dirty="0"/>
            </a:p>
          </p:txBody>
        </p:sp>
      </p:grpSp>
      <p:grpSp>
        <p:nvGrpSpPr>
          <p:cNvPr id="51" name="Group 64"/>
          <p:cNvGrpSpPr/>
          <p:nvPr/>
        </p:nvGrpSpPr>
        <p:grpSpPr>
          <a:xfrm>
            <a:off x="0" y="3352800"/>
            <a:ext cx="1737962" cy="1283732"/>
            <a:chOff x="0" y="3352800"/>
            <a:chExt cx="1737962" cy="1283732"/>
          </a:xfrm>
        </p:grpSpPr>
        <p:pic>
          <p:nvPicPr>
            <p:cNvPr id="13" name="Picture 12" descr="pants.gif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81000" y="3352800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0" y="4267200"/>
              <a:ext cx="1737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Los </a:t>
              </a:r>
              <a:r>
                <a:rPr lang="en-US" dirty="0" err="1" smtClean="0"/>
                <a:t>pantalones</a:t>
              </a:r>
              <a:endParaRPr lang="en-US" dirty="0"/>
            </a:p>
          </p:txBody>
        </p:sp>
      </p:grpSp>
      <p:grpSp>
        <p:nvGrpSpPr>
          <p:cNvPr id="52" name="Group 63"/>
          <p:cNvGrpSpPr/>
          <p:nvPr/>
        </p:nvGrpSpPr>
        <p:grpSpPr>
          <a:xfrm>
            <a:off x="1447800" y="3352800"/>
            <a:ext cx="1779947" cy="1375518"/>
            <a:chOff x="1447800" y="3352800"/>
            <a:chExt cx="1779947" cy="1375518"/>
          </a:xfrm>
        </p:grpSpPr>
        <p:pic>
          <p:nvPicPr>
            <p:cNvPr id="25" name="Picture 16" descr="socks.jpg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447800" y="3352800"/>
              <a:ext cx="856840" cy="1375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1752600" y="3962400"/>
              <a:ext cx="14751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 </a:t>
              </a:r>
              <a:r>
                <a:rPr lang="en-US" dirty="0" err="1" smtClean="0"/>
                <a:t>calcetines</a:t>
              </a:r>
              <a:endParaRPr lang="en-US" dirty="0"/>
            </a:p>
          </p:txBody>
        </p:sp>
      </p:grpSp>
      <p:grpSp>
        <p:nvGrpSpPr>
          <p:cNvPr id="53" name="Group 62"/>
          <p:cNvGrpSpPr/>
          <p:nvPr/>
        </p:nvGrpSpPr>
        <p:grpSpPr>
          <a:xfrm>
            <a:off x="3124200" y="3429000"/>
            <a:ext cx="1379478" cy="1219200"/>
            <a:chOff x="3124200" y="3429000"/>
            <a:chExt cx="1379478" cy="1219200"/>
          </a:xfrm>
        </p:grpSpPr>
        <p:pic>
          <p:nvPicPr>
            <p:cNvPr id="12" name="Picture 9" descr="sweater.gif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124200" y="3429000"/>
              <a:ext cx="1219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TextBox 36"/>
            <p:cNvSpPr txBox="1"/>
            <p:nvPr/>
          </p:nvSpPr>
          <p:spPr>
            <a:xfrm>
              <a:off x="3505200" y="4191000"/>
              <a:ext cx="998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 </a:t>
              </a:r>
              <a:r>
                <a:rPr lang="en-US" dirty="0" err="1" smtClean="0"/>
                <a:t>suéter</a:t>
              </a:r>
              <a:endParaRPr lang="en-US" dirty="0"/>
            </a:p>
          </p:txBody>
        </p:sp>
      </p:grpSp>
      <p:grpSp>
        <p:nvGrpSpPr>
          <p:cNvPr id="54" name="Group 61"/>
          <p:cNvGrpSpPr/>
          <p:nvPr/>
        </p:nvGrpSpPr>
        <p:grpSpPr>
          <a:xfrm>
            <a:off x="4876800" y="3200400"/>
            <a:ext cx="990600" cy="1207532"/>
            <a:chOff x="4876800" y="3200400"/>
            <a:chExt cx="990600" cy="1207532"/>
          </a:xfrm>
        </p:grpSpPr>
        <p:pic>
          <p:nvPicPr>
            <p:cNvPr id="18" name="Picture 8" descr="watch.gif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876800" y="3200400"/>
              <a:ext cx="990600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4953000" y="4038600"/>
              <a:ext cx="8244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 </a:t>
              </a:r>
              <a:r>
                <a:rPr lang="en-US" dirty="0" err="1" smtClean="0"/>
                <a:t>reloj</a:t>
              </a:r>
              <a:endParaRPr lang="en-US" dirty="0"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6248400" y="3276600"/>
            <a:ext cx="1654684" cy="1359932"/>
            <a:chOff x="6248400" y="3276600"/>
            <a:chExt cx="1654684" cy="1359932"/>
          </a:xfrm>
        </p:grpSpPr>
        <p:pic>
          <p:nvPicPr>
            <p:cNvPr id="4" name="Picture 11" descr="swimmingsuit.gif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324600" y="3276600"/>
              <a:ext cx="990600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6248400" y="4267200"/>
              <a:ext cx="16546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El </a:t>
              </a:r>
              <a:r>
                <a:rPr lang="en-US" dirty="0" err="1" smtClean="0"/>
                <a:t>traje</a:t>
              </a:r>
              <a:r>
                <a:rPr lang="en-US" dirty="0" smtClean="0"/>
                <a:t> de </a:t>
              </a:r>
              <a:r>
                <a:rPr lang="en-US" dirty="0" err="1" smtClean="0"/>
                <a:t>baño</a:t>
              </a:r>
              <a:endParaRPr lang="en-US" dirty="0"/>
            </a:p>
          </p:txBody>
        </p:sp>
      </p:grpSp>
      <p:grpSp>
        <p:nvGrpSpPr>
          <p:cNvPr id="56" name="Group 54"/>
          <p:cNvGrpSpPr/>
          <p:nvPr/>
        </p:nvGrpSpPr>
        <p:grpSpPr>
          <a:xfrm>
            <a:off x="7543800" y="2895600"/>
            <a:ext cx="1659363" cy="978932"/>
            <a:chOff x="7543800" y="2895600"/>
            <a:chExt cx="1659363" cy="978932"/>
          </a:xfrm>
        </p:grpSpPr>
        <p:pic>
          <p:nvPicPr>
            <p:cNvPr id="5" name="Picture 12" descr="tshirt.gif"/>
            <p:cNvPicPr>
              <a:picLocks noChangeAspect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7543800" y="2895600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Box 39"/>
            <p:cNvSpPr txBox="1"/>
            <p:nvPr/>
          </p:nvSpPr>
          <p:spPr>
            <a:xfrm>
              <a:off x="7924800" y="3505200"/>
              <a:ext cx="1278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 </a:t>
              </a:r>
              <a:r>
                <a:rPr lang="en-US" dirty="0" err="1" smtClean="0"/>
                <a:t>camiseta</a:t>
              </a:r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077200" y="4800600"/>
            <a:ext cx="49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</a:t>
            </a:r>
          </a:p>
          <a:p>
            <a:endParaRPr lang="en-US" dirty="0" smtClean="0"/>
          </a:p>
        </p:txBody>
      </p:sp>
      <p:grpSp>
        <p:nvGrpSpPr>
          <p:cNvPr id="57" name="Group 56"/>
          <p:cNvGrpSpPr/>
          <p:nvPr/>
        </p:nvGrpSpPr>
        <p:grpSpPr>
          <a:xfrm>
            <a:off x="7848600" y="4343400"/>
            <a:ext cx="1223284" cy="1332131"/>
            <a:chOff x="7848600" y="4343400"/>
            <a:chExt cx="1223284" cy="1332131"/>
          </a:xfrm>
        </p:grpSpPr>
        <p:pic>
          <p:nvPicPr>
            <p:cNvPr id="7" name="Picture 14" descr="shorts.gif"/>
            <p:cNvPicPr>
              <a:picLocks noChangeAspect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7924800" y="4343400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TextBox 42"/>
            <p:cNvSpPr txBox="1"/>
            <p:nvPr/>
          </p:nvSpPr>
          <p:spPr>
            <a:xfrm>
              <a:off x="7848600" y="5029200"/>
              <a:ext cx="12232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pantalones</a:t>
              </a:r>
              <a:endParaRPr lang="en-US" dirty="0" smtClean="0"/>
            </a:p>
            <a:p>
              <a:r>
                <a:rPr lang="en-US" dirty="0" err="1" smtClean="0"/>
                <a:t>cortos</a:t>
              </a:r>
              <a:endParaRPr lang="en-US" dirty="0"/>
            </a:p>
          </p:txBody>
        </p:sp>
      </p:grpSp>
      <p:grpSp>
        <p:nvGrpSpPr>
          <p:cNvPr id="58" name="Group 65"/>
          <p:cNvGrpSpPr/>
          <p:nvPr/>
        </p:nvGrpSpPr>
        <p:grpSpPr>
          <a:xfrm>
            <a:off x="304800" y="4648200"/>
            <a:ext cx="2865400" cy="1207532"/>
            <a:chOff x="304800" y="4648200"/>
            <a:chExt cx="2865400" cy="1207532"/>
          </a:xfrm>
        </p:grpSpPr>
        <p:pic>
          <p:nvPicPr>
            <p:cNvPr id="10" name="Picture 8" descr="gloves.jpg"/>
            <p:cNvPicPr>
              <a:picLocks noChangeAspect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133600" y="4800600"/>
              <a:ext cx="615950" cy="76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2" descr="shortskirt.gif"/>
            <p:cNvPicPr>
              <a:picLocks noChangeAspect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81000" y="4648200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TextBox 43"/>
            <p:cNvSpPr txBox="1"/>
            <p:nvPr/>
          </p:nvSpPr>
          <p:spPr>
            <a:xfrm>
              <a:off x="304800" y="5486400"/>
              <a:ext cx="286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La </a:t>
              </a:r>
              <a:r>
                <a:rPr lang="en-US" dirty="0" err="1" smtClean="0"/>
                <a:t>falda</a:t>
              </a:r>
              <a:r>
                <a:rPr lang="en-US" dirty="0" smtClean="0"/>
                <a:t>                 los </a:t>
              </a:r>
              <a:r>
                <a:rPr lang="en-US" dirty="0" err="1" smtClean="0"/>
                <a:t>guantes</a:t>
              </a:r>
              <a:endParaRPr lang="en-US" dirty="0"/>
            </a:p>
          </p:txBody>
        </p:sp>
      </p:grpSp>
      <p:grpSp>
        <p:nvGrpSpPr>
          <p:cNvPr id="59" name="Group 60"/>
          <p:cNvGrpSpPr/>
          <p:nvPr/>
        </p:nvGrpSpPr>
        <p:grpSpPr>
          <a:xfrm>
            <a:off x="3352800" y="4953000"/>
            <a:ext cx="1490292" cy="1636931"/>
            <a:chOff x="3352800" y="4953000"/>
            <a:chExt cx="1490292" cy="1636931"/>
          </a:xfrm>
        </p:grpSpPr>
        <p:pic>
          <p:nvPicPr>
            <p:cNvPr id="24" name="Picture 15" descr="shoes.jpg"/>
            <p:cNvPicPr>
              <a:picLocks noChangeAspect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3505200" y="4953000"/>
              <a:ext cx="1309329" cy="1111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Box 44"/>
            <p:cNvSpPr txBox="1"/>
            <p:nvPr/>
          </p:nvSpPr>
          <p:spPr>
            <a:xfrm>
              <a:off x="3352800" y="5943600"/>
              <a:ext cx="14902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Los </a:t>
              </a:r>
              <a:r>
                <a:rPr lang="en-US" dirty="0" err="1" smtClean="0"/>
                <a:t>tenis</a:t>
              </a:r>
              <a:r>
                <a:rPr lang="en-US" dirty="0" smtClean="0"/>
                <a:t>/</a:t>
              </a:r>
            </a:p>
            <a:p>
              <a:r>
                <a:rPr lang="en-US" dirty="0" smtClean="0"/>
                <a:t>Los </a:t>
              </a:r>
              <a:r>
                <a:rPr lang="en-US" dirty="0" err="1" smtClean="0"/>
                <a:t>zapatos</a:t>
              </a:r>
              <a:endParaRPr lang="en-US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572000" y="5181600"/>
            <a:ext cx="2319849" cy="1295400"/>
            <a:chOff x="4572000" y="5181600"/>
            <a:chExt cx="2319849" cy="1295400"/>
          </a:xfrm>
        </p:grpSpPr>
        <p:pic>
          <p:nvPicPr>
            <p:cNvPr id="16" name="Picture 6" descr="jeans.gif"/>
            <p:cNvPicPr>
              <a:picLocks noChangeAspect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4572000" y="5181600"/>
              <a:ext cx="1295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Box 45"/>
            <p:cNvSpPr txBox="1"/>
            <p:nvPr/>
          </p:nvSpPr>
          <p:spPr>
            <a:xfrm>
              <a:off x="5181600" y="5562600"/>
              <a:ext cx="17102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Los vaqueros</a:t>
              </a:r>
            </a:p>
            <a:p>
              <a:r>
                <a:rPr lang="en-US" dirty="0" smtClean="0"/>
                <a:t>(jeans)</a:t>
              </a:r>
              <a:endParaRPr lang="en-US" dirty="0"/>
            </a:p>
          </p:txBody>
        </p:sp>
      </p:grpSp>
      <p:grpSp>
        <p:nvGrpSpPr>
          <p:cNvPr id="61" name="Group 58"/>
          <p:cNvGrpSpPr/>
          <p:nvPr/>
        </p:nvGrpSpPr>
        <p:grpSpPr>
          <a:xfrm>
            <a:off x="6477000" y="5181600"/>
            <a:ext cx="1623442" cy="1066800"/>
            <a:chOff x="6705600" y="5181600"/>
            <a:chExt cx="1394842" cy="1066800"/>
          </a:xfrm>
        </p:grpSpPr>
        <p:pic>
          <p:nvPicPr>
            <p:cNvPr id="19" name="Picture 12" descr="shirt.gif"/>
            <p:cNvPicPr>
              <a:picLocks noChangeAspect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6705600" y="5181600"/>
              <a:ext cx="106680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TextBox 46"/>
            <p:cNvSpPr txBox="1"/>
            <p:nvPr/>
          </p:nvSpPr>
          <p:spPr>
            <a:xfrm>
              <a:off x="7010400" y="5715000"/>
              <a:ext cx="1090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 </a:t>
              </a:r>
              <a:r>
                <a:rPr lang="en-US" dirty="0" err="1" smtClean="0"/>
                <a:t>camisa</a:t>
              </a:r>
              <a:endParaRPr lang="en-US" dirty="0"/>
            </a:p>
          </p:txBody>
        </p:sp>
      </p:grpSp>
      <p:grpSp>
        <p:nvGrpSpPr>
          <p:cNvPr id="62" name="Group 57"/>
          <p:cNvGrpSpPr/>
          <p:nvPr/>
        </p:nvGrpSpPr>
        <p:grpSpPr>
          <a:xfrm>
            <a:off x="7696200" y="5867400"/>
            <a:ext cx="1699759" cy="990600"/>
            <a:chOff x="7696200" y="5867400"/>
            <a:chExt cx="1699759" cy="990600"/>
          </a:xfrm>
        </p:grpSpPr>
        <p:pic>
          <p:nvPicPr>
            <p:cNvPr id="23" name="Picture 9" descr="coat.gif"/>
            <p:cNvPicPr>
              <a:picLocks noChangeAspect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7924800" y="5867400"/>
              <a:ext cx="990600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TextBox 47"/>
            <p:cNvSpPr txBox="1"/>
            <p:nvPr/>
          </p:nvSpPr>
          <p:spPr>
            <a:xfrm>
              <a:off x="7696200" y="6172200"/>
              <a:ext cx="16997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La </a:t>
              </a:r>
              <a:r>
                <a:rPr lang="en-US" dirty="0" err="1" smtClean="0"/>
                <a:t>chaqueta</a:t>
              </a:r>
              <a:endParaRPr lang="en-US" dirty="0"/>
            </a:p>
          </p:txBody>
        </p:sp>
      </p:grpSp>
      <p:grpSp>
        <p:nvGrpSpPr>
          <p:cNvPr id="63" name="Group 66"/>
          <p:cNvGrpSpPr/>
          <p:nvPr/>
        </p:nvGrpSpPr>
        <p:grpSpPr>
          <a:xfrm>
            <a:off x="381000" y="5943600"/>
            <a:ext cx="1191929" cy="914400"/>
            <a:chOff x="381000" y="5943600"/>
            <a:chExt cx="1191929" cy="914400"/>
          </a:xfrm>
        </p:grpSpPr>
        <p:pic>
          <p:nvPicPr>
            <p:cNvPr id="17" name="Picture 7" descr="belt.gif"/>
            <p:cNvPicPr>
              <a:picLocks noChangeAspect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457200" y="5943600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381000" y="6477000"/>
              <a:ext cx="1191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El </a:t>
              </a:r>
              <a:r>
                <a:rPr lang="en-US" dirty="0" err="1" smtClean="0"/>
                <a:t>cinturón</a:t>
              </a:r>
              <a:endParaRPr lang="en-US" dirty="0"/>
            </a:p>
          </p:txBody>
        </p:sp>
      </p:grpSp>
      <p:grpSp>
        <p:nvGrpSpPr>
          <p:cNvPr id="64" name="Group 68"/>
          <p:cNvGrpSpPr/>
          <p:nvPr/>
        </p:nvGrpSpPr>
        <p:grpSpPr>
          <a:xfrm>
            <a:off x="1905000" y="5791200"/>
            <a:ext cx="1844643" cy="1066800"/>
            <a:chOff x="1905000" y="5791200"/>
            <a:chExt cx="1844643" cy="1066800"/>
          </a:xfrm>
        </p:grpSpPr>
        <p:pic>
          <p:nvPicPr>
            <p:cNvPr id="15" name="Picture 11" descr="longtie.gif"/>
            <p:cNvPicPr>
              <a:picLocks noChangeAspect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2667000" y="5791200"/>
              <a:ext cx="76200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Box 49"/>
            <p:cNvSpPr txBox="1"/>
            <p:nvPr/>
          </p:nvSpPr>
          <p:spPr>
            <a:xfrm>
              <a:off x="1905000" y="6248400"/>
              <a:ext cx="18446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La </a:t>
              </a:r>
              <a:r>
                <a:rPr lang="en-US" dirty="0" err="1" smtClean="0"/>
                <a:t>corbata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672089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¿</a:t>
            </a:r>
            <a:r>
              <a:rPr lang="en-US" sz="2400" b="1" dirty="0" err="1" smtClean="0"/>
              <a:t>Qué</a:t>
            </a:r>
            <a:r>
              <a:rPr lang="en-US" sz="2400" b="1" dirty="0" smtClean="0"/>
              <a:t> </a:t>
            </a:r>
            <a:r>
              <a:rPr lang="en-US" sz="2400" dirty="0" err="1" smtClean="0"/>
              <a:t>debo</a:t>
            </a:r>
            <a:r>
              <a:rPr lang="en-US" sz="2400" dirty="0" smtClean="0"/>
              <a:t> </a:t>
            </a:r>
            <a:r>
              <a:rPr lang="en-US" sz="2400" dirty="0" err="1" smtClean="0"/>
              <a:t>llevar</a:t>
            </a:r>
            <a:r>
              <a:rPr lang="en-US" sz="2400" dirty="0" smtClean="0"/>
              <a:t> en mi </a:t>
            </a:r>
            <a:r>
              <a:rPr lang="en-US" sz="2400" dirty="0" err="1" smtClean="0"/>
              <a:t>maleta</a:t>
            </a:r>
            <a:r>
              <a:rPr lang="en-US" sz="2400" b="1" dirty="0" smtClean="0"/>
              <a:t>?</a:t>
            </a:r>
            <a:endParaRPr lang="en-US" sz="2400" b="1" dirty="0"/>
          </a:p>
        </p:txBody>
      </p:sp>
      <p:pic>
        <p:nvPicPr>
          <p:cNvPr id="4" name="Picture 11" descr="swimmingsui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276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tshirt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28956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sandals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12192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shorts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43434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oat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1447800"/>
            <a:ext cx="10350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hat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2133600"/>
            <a:ext cx="9413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gloves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33600" y="4800600"/>
            <a:ext cx="61595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scarf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1143000"/>
            <a:ext cx="86995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sweater.gi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0" y="34290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" descr="cap.gif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0" y="27432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 descr="longtie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67000" y="5791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jeans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5181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belt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7200" y="59436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 descr="watch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76800" y="3200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2" descr="shirt.gif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705600" y="5181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1" descr="blouse.gif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371600" y="12954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2" descr="shortskirt.gif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81000" y="4648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3" descr="dress.gif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696200" y="12192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 descr="coat.gif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924800" y="5867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5" descr="shoes.jpg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505200" y="4953000"/>
            <a:ext cx="1309329" cy="111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6" descr="socks.jpg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447800" y="3352800"/>
            <a:ext cx="856840" cy="137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3" descr="boots.jpg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191000" y="1143000"/>
            <a:ext cx="996438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ants.gif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81000" y="33528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debo</a:t>
            </a:r>
            <a:r>
              <a:rPr lang="en-US" dirty="0" smtClean="0"/>
              <a:t> </a:t>
            </a:r>
            <a:r>
              <a:rPr lang="en-US" dirty="0" err="1" smtClean="0"/>
              <a:t>llevar</a:t>
            </a:r>
            <a:r>
              <a:rPr lang="en-US" dirty="0" smtClean="0"/>
              <a:t> en mi </a:t>
            </a:r>
            <a:r>
              <a:rPr lang="en-US" dirty="0" err="1" smtClean="0"/>
              <a:t>maleta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83990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España</a:t>
            </a:r>
            <a:r>
              <a:rPr lang="en-US" dirty="0" smtClean="0"/>
              <a:t>, </a:t>
            </a:r>
            <a:r>
              <a:rPr lang="en-US" dirty="0" err="1" smtClean="0"/>
              <a:t>debo</a:t>
            </a:r>
            <a:r>
              <a:rPr lang="en-US" dirty="0" smtClean="0"/>
              <a:t> </a:t>
            </a:r>
            <a:r>
              <a:rPr lang="en-US" dirty="0" err="1" smtClean="0"/>
              <a:t>llevar</a:t>
            </a:r>
            <a:r>
              <a:rPr lang="en-US" dirty="0" smtClean="0"/>
              <a:t> ________, _________, ________, y ______ en mi </a:t>
            </a:r>
            <a:r>
              <a:rPr lang="en-US" dirty="0" err="1" smtClean="0"/>
              <a:t>maleta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Si </a:t>
            </a:r>
            <a:r>
              <a:rPr lang="en-US" dirty="0" err="1" smtClean="0"/>
              <a:t>voy</a:t>
            </a:r>
            <a:r>
              <a:rPr lang="en-US" dirty="0" smtClean="0"/>
              <a:t> a Guatemala, </a:t>
            </a:r>
            <a:r>
              <a:rPr lang="en-US" dirty="0" err="1" smtClean="0"/>
              <a:t>debo</a:t>
            </a:r>
            <a:r>
              <a:rPr lang="en-US" dirty="0" smtClean="0"/>
              <a:t> </a:t>
            </a:r>
            <a:r>
              <a:rPr lang="en-US" dirty="0" err="1" smtClean="0"/>
              <a:t>llevar</a:t>
            </a:r>
            <a:r>
              <a:rPr lang="en-US" dirty="0" smtClean="0"/>
              <a:t> _______, ________, ________, y ______ en mi </a:t>
            </a:r>
            <a:r>
              <a:rPr lang="en-US" dirty="0" err="1" smtClean="0"/>
              <a:t>maleta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Si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Perú</a:t>
            </a:r>
            <a:r>
              <a:rPr lang="en-US" dirty="0" smtClean="0"/>
              <a:t>, </a:t>
            </a:r>
            <a:r>
              <a:rPr lang="en-US" dirty="0" err="1" smtClean="0"/>
              <a:t>debo</a:t>
            </a:r>
            <a:r>
              <a:rPr lang="en-US" dirty="0" smtClean="0"/>
              <a:t> </a:t>
            </a:r>
            <a:r>
              <a:rPr lang="en-US" dirty="0" err="1" smtClean="0"/>
              <a:t>llevar</a:t>
            </a:r>
            <a:r>
              <a:rPr lang="en-US" dirty="0" smtClean="0"/>
              <a:t> _______, ________, ________, y ______ en mi </a:t>
            </a:r>
            <a:r>
              <a:rPr lang="en-US" dirty="0" err="1" smtClean="0"/>
              <a:t>maleta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Si </a:t>
            </a:r>
            <a:r>
              <a:rPr lang="en-US" dirty="0" err="1" smtClean="0"/>
              <a:t>voy</a:t>
            </a:r>
            <a:r>
              <a:rPr lang="en-US" dirty="0" smtClean="0"/>
              <a:t> a Puerto Rico, </a:t>
            </a:r>
            <a:r>
              <a:rPr lang="en-US" dirty="0" err="1" smtClean="0"/>
              <a:t>debo</a:t>
            </a:r>
            <a:r>
              <a:rPr lang="en-US" dirty="0" smtClean="0"/>
              <a:t> </a:t>
            </a:r>
            <a:r>
              <a:rPr lang="en-US" dirty="0" err="1" smtClean="0"/>
              <a:t>llevar</a:t>
            </a:r>
            <a:r>
              <a:rPr lang="en-US" dirty="0" smtClean="0"/>
              <a:t> _______, ________, ________, y ______ en mi </a:t>
            </a:r>
            <a:r>
              <a:rPr lang="en-US" dirty="0" err="1" smtClean="0"/>
              <a:t>maleta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grpSp>
        <p:nvGrpSpPr>
          <p:cNvPr id="3" name="Group 9"/>
          <p:cNvGrpSpPr/>
          <p:nvPr/>
        </p:nvGrpSpPr>
        <p:grpSpPr>
          <a:xfrm>
            <a:off x="5334000" y="3810000"/>
            <a:ext cx="3429000" cy="2590800"/>
            <a:chOff x="5334000" y="3810000"/>
            <a:chExt cx="3429000" cy="2590800"/>
          </a:xfrm>
        </p:grpSpPr>
        <p:pic>
          <p:nvPicPr>
            <p:cNvPr id="8" name="Picture 7" descr="airplane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34000" y="3810000"/>
              <a:ext cx="3272589" cy="25908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62800" y="5867400"/>
              <a:ext cx="16002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hlinkClick r:id="rId4"/>
                </a:rPr>
                <a:t>www.neoclipart.com</a:t>
              </a:r>
              <a:endParaRPr lang="en-US" sz="800" dirty="0"/>
            </a:p>
          </p:txBody>
        </p:sp>
      </p:grpSp>
      <p:grpSp>
        <p:nvGrpSpPr>
          <p:cNvPr id="4" name="Group 11"/>
          <p:cNvGrpSpPr/>
          <p:nvPr/>
        </p:nvGrpSpPr>
        <p:grpSpPr>
          <a:xfrm>
            <a:off x="457200" y="3810000"/>
            <a:ext cx="2438400" cy="2105025"/>
            <a:chOff x="457200" y="3810000"/>
            <a:chExt cx="2438400" cy="2105025"/>
          </a:xfrm>
        </p:grpSpPr>
        <p:pic>
          <p:nvPicPr>
            <p:cNvPr id="7" name="Picture 6" descr="suitcase 2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" y="3810000"/>
              <a:ext cx="2181225" cy="210502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066800" y="5334000"/>
              <a:ext cx="1828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hlinkClick r:id="rId6"/>
                </a:rPr>
                <a:t>social.eli.ubc.ca</a:t>
              </a:r>
              <a:endParaRPr lang="en-US" sz="800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Los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mandatos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libri"/>
              </a:rPr>
              <a:t>informales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7724692"/>
              </p:ext>
            </p:extLst>
          </p:nvPr>
        </p:nvGraphicFramePr>
        <p:xfrm>
          <a:off x="457200" y="2069355"/>
          <a:ext cx="83058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3200400"/>
                <a:gridCol w="3733800"/>
              </a:tblGrid>
              <a:tr h="45899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 Start</a:t>
                      </a:r>
                      <a:r>
                        <a:rPr lang="en-US" sz="2400" baseline="0" dirty="0" smtClean="0"/>
                        <a:t> with infinitive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2.</a:t>
                      </a:r>
                      <a:r>
                        <a:rPr lang="en-US" sz="2400" baseline="0" dirty="0" smtClean="0"/>
                        <a:t> Conjugate verb to present tense </a:t>
                      </a:r>
                      <a:r>
                        <a:rPr lang="en-US" sz="2400" baseline="0" dirty="0" err="1" smtClean="0"/>
                        <a:t>él</a:t>
                      </a:r>
                      <a:r>
                        <a:rPr lang="en-US" sz="2400" baseline="0" dirty="0" smtClean="0"/>
                        <a:t>/</a:t>
                      </a:r>
                      <a:r>
                        <a:rPr lang="en-US" sz="2400" baseline="0" dirty="0" err="1" smtClean="0"/>
                        <a:t>ella</a:t>
                      </a:r>
                      <a:r>
                        <a:rPr lang="en-US" sz="2400" baseline="0" dirty="0" smtClean="0"/>
                        <a:t> form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  Use</a:t>
                      </a:r>
                      <a:r>
                        <a:rPr lang="en-US" sz="2400" baseline="0" dirty="0" smtClean="0"/>
                        <a:t> this form as an affirmative </a:t>
                      </a:r>
                      <a:r>
                        <a:rPr lang="en-US" sz="2400" baseline="0" dirty="0" err="1" smtClean="0"/>
                        <a:t>tú</a:t>
                      </a:r>
                      <a:r>
                        <a:rPr lang="en-US" sz="2400" baseline="0" dirty="0" smtClean="0"/>
                        <a:t> command</a:t>
                      </a:r>
                      <a:endParaRPr lang="en-US" sz="2400" dirty="0"/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4F81BD"/>
                          </a:solidFill>
                        </a:rPr>
                        <a:t>Comer</a:t>
                      </a:r>
                      <a:endParaRPr lang="en-US" sz="28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4F81BD"/>
                          </a:solidFill>
                        </a:rPr>
                        <a:t>Come</a:t>
                      </a:r>
                      <a:endParaRPr lang="en-US" sz="24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Come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las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verduras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(Eat your vegetables.)</a:t>
                      </a:r>
                      <a:endParaRPr lang="en-US" sz="24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l"/>
                      <a:endParaRPr lang="en-US" sz="2400" dirty="0">
                        <a:solidFill>
                          <a:srgbClr val="4F81BD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4F81BD"/>
                          </a:solidFill>
                        </a:rPr>
                        <a:t>Llevar</a:t>
                      </a:r>
                      <a:endParaRPr lang="en-US" sz="28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rgbClr val="4F81BD"/>
                          </a:solidFill>
                        </a:rPr>
                        <a:t>Lleva</a:t>
                      </a:r>
                      <a:endParaRPr lang="en-US" sz="24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Lleva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los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pantalones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azules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  <a:cs typeface="Calibri (Body)"/>
                        </a:rPr>
                        <a:t>. (Wear the blue pants.)</a:t>
                      </a:r>
                    </a:p>
                  </a:txBody>
                  <a:tcPr/>
                </a:tc>
              </a:tr>
              <a:tr h="116949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4F81BD"/>
                          </a:solidFill>
                        </a:rPr>
                        <a:t>Escribir</a:t>
                      </a:r>
                      <a:endParaRPr lang="en-US" sz="28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rgbClr val="4F81BD"/>
                          </a:solidFill>
                        </a:rPr>
                        <a:t>Escribe</a:t>
                      </a:r>
                      <a:endParaRPr lang="en-US" sz="2400" dirty="0">
                        <a:solidFill>
                          <a:srgbClr val="4F81B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Escribe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una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rgbClr val="4F81BD"/>
                          </a:solidFill>
                          <a:latin typeface="Calibri (Body)"/>
                        </a:rPr>
                        <a:t>carta</a:t>
                      </a: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.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solidFill>
                            <a:srgbClr val="4F81BD"/>
                          </a:solidFill>
                          <a:latin typeface="Calibri (Body)"/>
                        </a:rPr>
                        <a:t>(Write a letter.)</a:t>
                      </a:r>
                      <a:endParaRPr lang="en-US" sz="2400" dirty="0" smtClean="0">
                        <a:solidFill>
                          <a:srgbClr val="4F81BD"/>
                        </a:solidFill>
                      </a:endParaRPr>
                    </a:p>
                    <a:p>
                      <a:pPr algn="l"/>
                      <a:endParaRPr lang="en-US" sz="2400" dirty="0">
                        <a:solidFill>
                          <a:srgbClr val="4F81BD"/>
                        </a:solidFill>
                        <a:latin typeface="Calibri (Body)"/>
                        <a:cs typeface="Calibri (Body)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9906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</a:rPr>
              <a:t>How to form affirmative </a:t>
            </a:r>
            <a:r>
              <a:rPr lang="en-US" sz="4000" b="1" dirty="0" err="1" smtClean="0">
                <a:solidFill>
                  <a:schemeClr val="accent1"/>
                </a:solidFill>
              </a:rPr>
              <a:t>tú</a:t>
            </a:r>
            <a:r>
              <a:rPr lang="en-US" sz="4000" b="1" dirty="0" smtClean="0">
                <a:solidFill>
                  <a:schemeClr val="accent1"/>
                </a:solidFill>
              </a:rPr>
              <a:t> commands</a:t>
            </a:r>
            <a:endParaRPr lang="en-US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10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Now you try . . 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447800"/>
            <a:ext cx="7467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Tell your classmates to do the following things in preparation for the trip.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María</a:t>
            </a:r>
            <a:r>
              <a:rPr lang="en-US" dirty="0" smtClean="0"/>
              <a:t>, _____________________ (</a:t>
            </a:r>
            <a:r>
              <a:rPr lang="en-US" dirty="0" err="1" smtClean="0"/>
              <a:t>guardar</a:t>
            </a:r>
            <a:r>
              <a:rPr lang="en-US" dirty="0" smtClean="0"/>
              <a:t>)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dinero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viaje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Pablo, __________________ (</a:t>
            </a:r>
            <a:r>
              <a:rPr lang="en-US" dirty="0" err="1" smtClean="0"/>
              <a:t>estudiar</a:t>
            </a:r>
            <a:r>
              <a:rPr lang="en-US" dirty="0" smtClean="0"/>
              <a:t>) la </a:t>
            </a:r>
            <a:r>
              <a:rPr lang="en-US" dirty="0" err="1" smtClean="0"/>
              <a:t>historia</a:t>
            </a:r>
            <a:r>
              <a:rPr lang="en-US" dirty="0" smtClean="0"/>
              <a:t> de </a:t>
            </a:r>
            <a:r>
              <a:rPr lang="en-US" dirty="0" err="1" smtClean="0"/>
              <a:t>España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Raúl</a:t>
            </a:r>
            <a:r>
              <a:rPr lang="en-US" dirty="0" smtClean="0"/>
              <a:t>, ___________________ (</a:t>
            </a:r>
            <a:r>
              <a:rPr lang="en-US" dirty="0" err="1" smtClean="0"/>
              <a:t>preparar</a:t>
            </a:r>
            <a:r>
              <a:rPr lang="en-US" dirty="0" smtClean="0"/>
              <a:t>) un </a:t>
            </a:r>
            <a:r>
              <a:rPr lang="en-US" dirty="0" err="1" smtClean="0"/>
              <a:t>plato</a:t>
            </a:r>
            <a:r>
              <a:rPr lang="en-US" dirty="0" smtClean="0"/>
              <a:t> </a:t>
            </a:r>
            <a:r>
              <a:rPr lang="en-US" dirty="0" err="1" smtClean="0"/>
              <a:t>típico</a:t>
            </a:r>
            <a:r>
              <a:rPr lang="en-US" dirty="0" smtClean="0"/>
              <a:t> de Puerto Rico.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Sarita</a:t>
            </a:r>
            <a:r>
              <a:rPr lang="en-US" dirty="0" smtClean="0"/>
              <a:t>, __________________ (</a:t>
            </a:r>
            <a:r>
              <a:rPr lang="en-US" dirty="0" err="1" smtClean="0"/>
              <a:t>practicar</a:t>
            </a:r>
            <a:r>
              <a:rPr lang="en-US" dirty="0" smtClean="0"/>
              <a:t>) el </a:t>
            </a:r>
            <a:r>
              <a:rPr lang="en-US" dirty="0" err="1" smtClean="0"/>
              <a:t>español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días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Jorgito</a:t>
            </a:r>
            <a:r>
              <a:rPr lang="en-US" dirty="0" smtClean="0"/>
              <a:t>, ___________________ (</a:t>
            </a:r>
            <a:r>
              <a:rPr lang="en-US" dirty="0" err="1" smtClean="0"/>
              <a:t>comprar</a:t>
            </a:r>
            <a:r>
              <a:rPr lang="en-US" dirty="0" smtClean="0"/>
              <a:t>)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cámara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buena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100_4807-almojaba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876800"/>
            <a:ext cx="2133600" cy="1600200"/>
          </a:xfrm>
          <a:prstGeom prst="rect">
            <a:avLst/>
          </a:prstGeom>
        </p:spPr>
      </p:pic>
      <p:grpSp>
        <p:nvGrpSpPr>
          <p:cNvPr id="5" name="Group 7"/>
          <p:cNvGrpSpPr/>
          <p:nvPr/>
        </p:nvGrpSpPr>
        <p:grpSpPr>
          <a:xfrm>
            <a:off x="7239000" y="4572000"/>
            <a:ext cx="1752600" cy="2164001"/>
            <a:chOff x="7239000" y="4572000"/>
            <a:chExt cx="1752600" cy="2164001"/>
          </a:xfrm>
        </p:grpSpPr>
        <p:pic>
          <p:nvPicPr>
            <p:cNvPr id="8194" name="Picture 2" descr="http://t2.gstatic.com/images?q=tbn:ANd9GcQlyYjho1C15Nuq-KL-evyxYgcgK0xiVCGua2yd82LYpiK2ErCc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9000" y="4572000"/>
              <a:ext cx="1600200" cy="2164001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7543800" y="6248400"/>
              <a:ext cx="1447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hlinkClick r:id="rId5"/>
                </a:rPr>
                <a:t>myspainradio.blogspot.com</a:t>
              </a:r>
              <a:endParaRPr lang="en-US" sz="8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8153</TotalTime>
  <Words>1457</Words>
  <Application>Microsoft Office PowerPoint</Application>
  <PresentationFormat>On-screen Show (4:3)</PresentationFormat>
  <Paragraphs>252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Objectives</vt:lpstr>
      <vt:lpstr>¿Adónde vamos?</vt:lpstr>
      <vt:lpstr>Los mapas</vt:lpstr>
      <vt:lpstr>¿Qué debo llevar en mi maleta?</vt:lpstr>
      <vt:lpstr>¿Qué debo llevar en mi maleta?</vt:lpstr>
      <vt:lpstr>¿Qué debo llevar en mi maleta?</vt:lpstr>
      <vt:lpstr>Los mandatos informales</vt:lpstr>
      <vt:lpstr>Now you try . . .</vt:lpstr>
      <vt:lpstr>Los mandatos informales</vt:lpstr>
      <vt:lpstr>Now you try . . .</vt:lpstr>
      <vt:lpstr>Los mandatos informales</vt:lpstr>
      <vt:lpstr>Now you try . . .</vt:lpstr>
      <vt:lpstr>Los mandatos informales</vt:lpstr>
      <vt:lpstr>Now you try . . .</vt:lpstr>
      <vt:lpstr>¡A practicar!</vt:lpstr>
      <vt:lpstr>Otras cosas para la maleta</vt:lpstr>
      <vt:lpstr>Isabel la indecisa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Angie Olham</dc:creator>
  <cp:lastModifiedBy>Angie Olham</cp:lastModifiedBy>
  <cp:revision>61</cp:revision>
  <dcterms:created xsi:type="dcterms:W3CDTF">2013-06-11T22:15:29Z</dcterms:created>
  <dcterms:modified xsi:type="dcterms:W3CDTF">2013-06-17T14:08:38Z</dcterms:modified>
</cp:coreProperties>
</file>